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2" r:id="rId1"/>
    <p:sldMasterId id="2147483871" r:id="rId2"/>
  </p:sldMasterIdLst>
  <p:notesMasterIdLst>
    <p:notesMasterId r:id="rId67"/>
  </p:notesMasterIdLst>
  <p:sldIdLst>
    <p:sldId id="256" r:id="rId3"/>
    <p:sldId id="272" r:id="rId4"/>
    <p:sldId id="301" r:id="rId5"/>
    <p:sldId id="345" r:id="rId6"/>
    <p:sldId id="346" r:id="rId7"/>
    <p:sldId id="395" r:id="rId8"/>
    <p:sldId id="347" r:id="rId9"/>
    <p:sldId id="302" r:id="rId10"/>
    <p:sldId id="348" r:id="rId11"/>
    <p:sldId id="359" r:id="rId12"/>
    <p:sldId id="361" r:id="rId13"/>
    <p:sldId id="360" r:id="rId14"/>
    <p:sldId id="351" r:id="rId15"/>
    <p:sldId id="352" r:id="rId16"/>
    <p:sldId id="353" r:id="rId17"/>
    <p:sldId id="354" r:id="rId18"/>
    <p:sldId id="355" r:id="rId19"/>
    <p:sldId id="366" r:id="rId20"/>
    <p:sldId id="356" r:id="rId21"/>
    <p:sldId id="367" r:id="rId22"/>
    <p:sldId id="369" r:id="rId23"/>
    <p:sldId id="390" r:id="rId24"/>
    <p:sldId id="358" r:id="rId25"/>
    <p:sldId id="370" r:id="rId26"/>
    <p:sldId id="371" r:id="rId27"/>
    <p:sldId id="372" r:id="rId28"/>
    <p:sldId id="373" r:id="rId29"/>
    <p:sldId id="374" r:id="rId30"/>
    <p:sldId id="375" r:id="rId31"/>
    <p:sldId id="396" r:id="rId32"/>
    <p:sldId id="376" r:id="rId33"/>
    <p:sldId id="397" r:id="rId34"/>
    <p:sldId id="377" r:id="rId35"/>
    <p:sldId id="378" r:id="rId36"/>
    <p:sldId id="379" r:id="rId37"/>
    <p:sldId id="398" r:id="rId38"/>
    <p:sldId id="399" r:id="rId39"/>
    <p:sldId id="400" r:id="rId40"/>
    <p:sldId id="401" r:id="rId41"/>
    <p:sldId id="402" r:id="rId42"/>
    <p:sldId id="403" r:id="rId43"/>
    <p:sldId id="404" r:id="rId44"/>
    <p:sldId id="405" r:id="rId45"/>
    <p:sldId id="406" r:id="rId46"/>
    <p:sldId id="407" r:id="rId47"/>
    <p:sldId id="408" r:id="rId48"/>
    <p:sldId id="409" r:id="rId49"/>
    <p:sldId id="410" r:id="rId50"/>
    <p:sldId id="411" r:id="rId51"/>
    <p:sldId id="413" r:id="rId52"/>
    <p:sldId id="414" r:id="rId53"/>
    <p:sldId id="415" r:id="rId54"/>
    <p:sldId id="416" r:id="rId55"/>
    <p:sldId id="417" r:id="rId56"/>
    <p:sldId id="418" r:id="rId57"/>
    <p:sldId id="419" r:id="rId58"/>
    <p:sldId id="303" r:id="rId59"/>
    <p:sldId id="304" r:id="rId60"/>
    <p:sldId id="324" r:id="rId61"/>
    <p:sldId id="325" r:id="rId62"/>
    <p:sldId id="326" r:id="rId63"/>
    <p:sldId id="394" r:id="rId64"/>
    <p:sldId id="300" r:id="rId65"/>
    <p:sldId id="344" r:id="rId66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FFCC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보통 스타일 1 - 강조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27102A9-8310-4765-A935-A1911B00CA55}" styleName="밝은 스타일 1 - 강조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75" autoAdjust="0"/>
    <p:restoredTop sz="94660"/>
  </p:normalViewPr>
  <p:slideViewPr>
    <p:cSldViewPr>
      <p:cViewPr varScale="1">
        <p:scale>
          <a:sx n="114" d="100"/>
          <a:sy n="114" d="100"/>
        </p:scale>
        <p:origin x="1392" y="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521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presProps" Target="presProps.xml"/><Relationship Id="rId7" Type="http://schemas.openxmlformats.org/officeDocument/2006/relationships/slide" Target="slides/slide5.xml"/><Relationship Id="rId71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slide" Target="slides/slide59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FEC68B-29CE-4783-841F-AF99422E62E1}" type="datetimeFigureOut">
              <a:rPr lang="ko-KR" altLang="en-US" smtClean="0"/>
              <a:t>2021-07-20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6C166A-B78B-43E5-A1C2-EC1E35CC91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41359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직사각형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제목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9" name="부제목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ko-KR" altLang="en-US"/>
              <a:t>클릭하여 마스터 부제목 스타일 편집</a:t>
            </a:r>
            <a:endParaRPr kumimoji="0" lang="en-US"/>
          </a:p>
        </p:txBody>
      </p:sp>
      <p:sp>
        <p:nvSpPr>
          <p:cNvPr id="28" name="날짜 개체 틀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fld id="{7A2E1641-4D1D-4CB4-B77A-7A1830286FA7}" type="datetimeFigureOut">
              <a:rPr lang="ko-KR" altLang="en-US" smtClean="0"/>
              <a:t>2021-07-20</a:t>
            </a:fld>
            <a:endParaRPr lang="ko-KR" altLang="en-US"/>
          </a:p>
        </p:txBody>
      </p:sp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B131CD4-ABA7-4106-A5CA-AF5464DDED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22492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 편집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E1641-4D1D-4CB4-B77A-7A1830286FA7}" type="datetimeFigureOut">
              <a:rPr lang="ko-KR" altLang="en-US" smtClean="0"/>
              <a:t>2021-07-20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131CD4-ABA7-4106-A5CA-AF5464DDED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93560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 편집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</p:spPr>
        <p:txBody>
          <a:bodyPr/>
          <a:lstStyle/>
          <a:p>
            <a:fld id="{7A2E1641-4D1D-4CB4-B77A-7A1830286FA7}" type="datetimeFigureOut">
              <a:rPr lang="ko-KR" altLang="en-US" smtClean="0"/>
              <a:t>2021-07-20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직사각형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AB131CD4-ABA7-4106-A5CA-AF5464DDED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5243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3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1.png"/>
          <p:cNvPicPr>
            <a:picLocks noChangeAspect="1"/>
          </p:cNvPicPr>
          <p:nvPr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직사각형 6"/>
          <p:cNvSpPr/>
          <p:nvPr/>
        </p:nvSpPr>
        <p:spPr>
          <a:xfrm flipV="1">
            <a:off x="0" y="-3"/>
            <a:ext cx="9144000" cy="914402"/>
          </a:xfrm>
          <a:prstGeom prst="rect">
            <a:avLst/>
          </a:prstGeom>
          <a:solidFill>
            <a:srgbClr val="93BBF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B0BF85AA-28D0-4BDE-BFE9-CED6CDBFC3FC}"/>
              </a:ext>
            </a:extLst>
          </p:cNvPr>
          <p:cNvSpPr>
            <a:spLocks/>
          </p:cNvSpPr>
          <p:nvPr/>
        </p:nvSpPr>
        <p:spPr bwMode="auto">
          <a:xfrm>
            <a:off x="0" y="1052423"/>
            <a:ext cx="9144000" cy="5805577"/>
          </a:xfrm>
          <a:custGeom>
            <a:avLst/>
            <a:gdLst/>
            <a:ahLst/>
            <a:cxnLst>
              <a:cxn ang="0">
                <a:pos x="10972" y="0"/>
              </a:cxn>
              <a:cxn ang="0">
                <a:pos x="10908" y="113"/>
              </a:cxn>
              <a:cxn ang="0">
                <a:pos x="10842" y="225"/>
              </a:cxn>
              <a:cxn ang="0">
                <a:pos x="10777" y="113"/>
              </a:cxn>
              <a:cxn ang="0">
                <a:pos x="10713" y="0"/>
              </a:cxn>
              <a:cxn ang="0">
                <a:pos x="0" y="0"/>
              </a:cxn>
              <a:cxn ang="0">
                <a:pos x="0" y="5088"/>
              </a:cxn>
              <a:cxn ang="0">
                <a:pos x="11520" y="5088"/>
              </a:cxn>
              <a:cxn ang="0">
                <a:pos x="11520" y="0"/>
              </a:cxn>
              <a:cxn ang="0">
                <a:pos x="10972" y="0"/>
              </a:cxn>
            </a:cxnLst>
            <a:rect l="0" t="0" r="r" b="b"/>
            <a:pathLst>
              <a:path w="11520" h="5088">
                <a:moveTo>
                  <a:pt x="10972" y="0"/>
                </a:moveTo>
                <a:lnTo>
                  <a:pt x="10908" y="113"/>
                </a:lnTo>
                <a:lnTo>
                  <a:pt x="10842" y="225"/>
                </a:lnTo>
                <a:lnTo>
                  <a:pt x="10777" y="113"/>
                </a:lnTo>
                <a:lnTo>
                  <a:pt x="10713" y="0"/>
                </a:lnTo>
                <a:lnTo>
                  <a:pt x="0" y="0"/>
                </a:lnTo>
                <a:lnTo>
                  <a:pt x="0" y="5088"/>
                </a:lnTo>
                <a:lnTo>
                  <a:pt x="11520" y="5088"/>
                </a:lnTo>
                <a:lnTo>
                  <a:pt x="11520" y="0"/>
                </a:lnTo>
                <a:lnTo>
                  <a:pt x="10972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71764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4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1.png"/>
          <p:cNvPicPr>
            <a:picLocks noChangeAspect="1"/>
          </p:cNvPicPr>
          <p:nvPr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직사각형 6"/>
          <p:cNvSpPr/>
          <p:nvPr/>
        </p:nvSpPr>
        <p:spPr>
          <a:xfrm flipV="1">
            <a:off x="0" y="-3"/>
            <a:ext cx="9144000" cy="914402"/>
          </a:xfrm>
          <a:prstGeom prst="rect">
            <a:avLst/>
          </a:prstGeom>
          <a:solidFill>
            <a:srgbClr val="93BBF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B0BF85AA-28D0-4BDE-BFE9-CED6CDBFC3FC}"/>
              </a:ext>
            </a:extLst>
          </p:cNvPr>
          <p:cNvSpPr>
            <a:spLocks/>
          </p:cNvSpPr>
          <p:nvPr/>
        </p:nvSpPr>
        <p:spPr bwMode="auto">
          <a:xfrm>
            <a:off x="0" y="1052423"/>
            <a:ext cx="9144000" cy="5805577"/>
          </a:xfrm>
          <a:custGeom>
            <a:avLst/>
            <a:gdLst/>
            <a:ahLst/>
            <a:cxnLst>
              <a:cxn ang="0">
                <a:pos x="10972" y="0"/>
              </a:cxn>
              <a:cxn ang="0">
                <a:pos x="10908" y="113"/>
              </a:cxn>
              <a:cxn ang="0">
                <a:pos x="10842" y="225"/>
              </a:cxn>
              <a:cxn ang="0">
                <a:pos x="10777" y="113"/>
              </a:cxn>
              <a:cxn ang="0">
                <a:pos x="10713" y="0"/>
              </a:cxn>
              <a:cxn ang="0">
                <a:pos x="0" y="0"/>
              </a:cxn>
              <a:cxn ang="0">
                <a:pos x="0" y="5088"/>
              </a:cxn>
              <a:cxn ang="0">
                <a:pos x="11520" y="5088"/>
              </a:cxn>
              <a:cxn ang="0">
                <a:pos x="11520" y="0"/>
              </a:cxn>
              <a:cxn ang="0">
                <a:pos x="10972" y="0"/>
              </a:cxn>
            </a:cxnLst>
            <a:rect l="0" t="0" r="r" b="b"/>
            <a:pathLst>
              <a:path w="11520" h="5088">
                <a:moveTo>
                  <a:pt x="10972" y="0"/>
                </a:moveTo>
                <a:lnTo>
                  <a:pt x="10908" y="113"/>
                </a:lnTo>
                <a:lnTo>
                  <a:pt x="10842" y="225"/>
                </a:lnTo>
                <a:lnTo>
                  <a:pt x="10777" y="113"/>
                </a:lnTo>
                <a:lnTo>
                  <a:pt x="10713" y="0"/>
                </a:lnTo>
                <a:lnTo>
                  <a:pt x="0" y="0"/>
                </a:lnTo>
                <a:lnTo>
                  <a:pt x="0" y="5088"/>
                </a:lnTo>
                <a:lnTo>
                  <a:pt x="11520" y="5088"/>
                </a:lnTo>
                <a:lnTo>
                  <a:pt x="11520" y="0"/>
                </a:lnTo>
                <a:lnTo>
                  <a:pt x="10972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1010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1.png"/>
          <p:cNvPicPr>
            <a:picLocks noChangeAspect="1"/>
          </p:cNvPicPr>
          <p:nvPr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직사각형 6"/>
          <p:cNvSpPr/>
          <p:nvPr/>
        </p:nvSpPr>
        <p:spPr>
          <a:xfrm flipV="1">
            <a:off x="0" y="-3"/>
            <a:ext cx="9144000" cy="914402"/>
          </a:xfrm>
          <a:prstGeom prst="rect">
            <a:avLst/>
          </a:prstGeom>
          <a:solidFill>
            <a:srgbClr val="93BBF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B0BF85AA-28D0-4BDE-BFE9-CED6CDBFC3FC}"/>
              </a:ext>
            </a:extLst>
          </p:cNvPr>
          <p:cNvSpPr>
            <a:spLocks/>
          </p:cNvSpPr>
          <p:nvPr/>
        </p:nvSpPr>
        <p:spPr bwMode="auto">
          <a:xfrm>
            <a:off x="0" y="1052423"/>
            <a:ext cx="9144000" cy="5805577"/>
          </a:xfrm>
          <a:custGeom>
            <a:avLst/>
            <a:gdLst/>
            <a:ahLst/>
            <a:cxnLst>
              <a:cxn ang="0">
                <a:pos x="10972" y="0"/>
              </a:cxn>
              <a:cxn ang="0">
                <a:pos x="10908" y="113"/>
              </a:cxn>
              <a:cxn ang="0">
                <a:pos x="10842" y="225"/>
              </a:cxn>
              <a:cxn ang="0">
                <a:pos x="10777" y="113"/>
              </a:cxn>
              <a:cxn ang="0">
                <a:pos x="10713" y="0"/>
              </a:cxn>
              <a:cxn ang="0">
                <a:pos x="0" y="0"/>
              </a:cxn>
              <a:cxn ang="0">
                <a:pos x="0" y="5088"/>
              </a:cxn>
              <a:cxn ang="0">
                <a:pos x="11520" y="5088"/>
              </a:cxn>
              <a:cxn ang="0">
                <a:pos x="11520" y="0"/>
              </a:cxn>
              <a:cxn ang="0">
                <a:pos x="10972" y="0"/>
              </a:cxn>
            </a:cxnLst>
            <a:rect l="0" t="0" r="r" b="b"/>
            <a:pathLst>
              <a:path w="11520" h="5088">
                <a:moveTo>
                  <a:pt x="10972" y="0"/>
                </a:moveTo>
                <a:lnTo>
                  <a:pt x="10908" y="113"/>
                </a:lnTo>
                <a:lnTo>
                  <a:pt x="10842" y="225"/>
                </a:lnTo>
                <a:lnTo>
                  <a:pt x="10777" y="113"/>
                </a:lnTo>
                <a:lnTo>
                  <a:pt x="10713" y="0"/>
                </a:lnTo>
                <a:lnTo>
                  <a:pt x="0" y="0"/>
                </a:lnTo>
                <a:lnTo>
                  <a:pt x="0" y="5088"/>
                </a:lnTo>
                <a:lnTo>
                  <a:pt x="11520" y="5088"/>
                </a:lnTo>
                <a:lnTo>
                  <a:pt x="11520" y="0"/>
                </a:lnTo>
                <a:lnTo>
                  <a:pt x="10972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99637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1.png"/>
          <p:cNvPicPr>
            <a:picLocks noChangeAspect="1"/>
          </p:cNvPicPr>
          <p:nvPr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직사각형 6"/>
          <p:cNvSpPr/>
          <p:nvPr/>
        </p:nvSpPr>
        <p:spPr>
          <a:xfrm flipV="1">
            <a:off x="0" y="-3"/>
            <a:ext cx="9144000" cy="914402"/>
          </a:xfrm>
          <a:prstGeom prst="rect">
            <a:avLst/>
          </a:prstGeom>
          <a:solidFill>
            <a:srgbClr val="93BBF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B0BF85AA-28D0-4BDE-BFE9-CED6CDBFC3FC}"/>
              </a:ext>
            </a:extLst>
          </p:cNvPr>
          <p:cNvSpPr>
            <a:spLocks/>
          </p:cNvSpPr>
          <p:nvPr/>
        </p:nvSpPr>
        <p:spPr bwMode="auto">
          <a:xfrm>
            <a:off x="0" y="1052423"/>
            <a:ext cx="9144000" cy="5805577"/>
          </a:xfrm>
          <a:custGeom>
            <a:avLst/>
            <a:gdLst/>
            <a:ahLst/>
            <a:cxnLst>
              <a:cxn ang="0">
                <a:pos x="10972" y="0"/>
              </a:cxn>
              <a:cxn ang="0">
                <a:pos x="10908" y="113"/>
              </a:cxn>
              <a:cxn ang="0">
                <a:pos x="10842" y="225"/>
              </a:cxn>
              <a:cxn ang="0">
                <a:pos x="10777" y="113"/>
              </a:cxn>
              <a:cxn ang="0">
                <a:pos x="10713" y="0"/>
              </a:cxn>
              <a:cxn ang="0">
                <a:pos x="0" y="0"/>
              </a:cxn>
              <a:cxn ang="0">
                <a:pos x="0" y="5088"/>
              </a:cxn>
              <a:cxn ang="0">
                <a:pos x="11520" y="5088"/>
              </a:cxn>
              <a:cxn ang="0">
                <a:pos x="11520" y="0"/>
              </a:cxn>
              <a:cxn ang="0">
                <a:pos x="10972" y="0"/>
              </a:cxn>
            </a:cxnLst>
            <a:rect l="0" t="0" r="r" b="b"/>
            <a:pathLst>
              <a:path w="11520" h="5088">
                <a:moveTo>
                  <a:pt x="10972" y="0"/>
                </a:moveTo>
                <a:lnTo>
                  <a:pt x="10908" y="113"/>
                </a:lnTo>
                <a:lnTo>
                  <a:pt x="10842" y="225"/>
                </a:lnTo>
                <a:lnTo>
                  <a:pt x="10777" y="113"/>
                </a:lnTo>
                <a:lnTo>
                  <a:pt x="10713" y="0"/>
                </a:lnTo>
                <a:lnTo>
                  <a:pt x="0" y="0"/>
                </a:lnTo>
                <a:lnTo>
                  <a:pt x="0" y="5088"/>
                </a:lnTo>
                <a:lnTo>
                  <a:pt x="11520" y="5088"/>
                </a:lnTo>
                <a:lnTo>
                  <a:pt x="11520" y="0"/>
                </a:lnTo>
                <a:lnTo>
                  <a:pt x="10972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0386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1.png"/>
          <p:cNvPicPr>
            <a:picLocks noChangeAspect="1"/>
          </p:cNvPicPr>
          <p:nvPr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직사각형 6"/>
          <p:cNvSpPr/>
          <p:nvPr/>
        </p:nvSpPr>
        <p:spPr>
          <a:xfrm flipV="1">
            <a:off x="0" y="-3"/>
            <a:ext cx="9144000" cy="914402"/>
          </a:xfrm>
          <a:prstGeom prst="rect">
            <a:avLst/>
          </a:prstGeom>
          <a:solidFill>
            <a:srgbClr val="93BBF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B0BF85AA-28D0-4BDE-BFE9-CED6CDBFC3FC}"/>
              </a:ext>
            </a:extLst>
          </p:cNvPr>
          <p:cNvSpPr>
            <a:spLocks/>
          </p:cNvSpPr>
          <p:nvPr/>
        </p:nvSpPr>
        <p:spPr bwMode="auto">
          <a:xfrm>
            <a:off x="0" y="1052423"/>
            <a:ext cx="9144000" cy="5805577"/>
          </a:xfrm>
          <a:custGeom>
            <a:avLst/>
            <a:gdLst/>
            <a:ahLst/>
            <a:cxnLst>
              <a:cxn ang="0">
                <a:pos x="10972" y="0"/>
              </a:cxn>
              <a:cxn ang="0">
                <a:pos x="10908" y="113"/>
              </a:cxn>
              <a:cxn ang="0">
                <a:pos x="10842" y="225"/>
              </a:cxn>
              <a:cxn ang="0">
                <a:pos x="10777" y="113"/>
              </a:cxn>
              <a:cxn ang="0">
                <a:pos x="10713" y="0"/>
              </a:cxn>
              <a:cxn ang="0">
                <a:pos x="0" y="0"/>
              </a:cxn>
              <a:cxn ang="0">
                <a:pos x="0" y="5088"/>
              </a:cxn>
              <a:cxn ang="0">
                <a:pos x="11520" y="5088"/>
              </a:cxn>
              <a:cxn ang="0">
                <a:pos x="11520" y="0"/>
              </a:cxn>
              <a:cxn ang="0">
                <a:pos x="10972" y="0"/>
              </a:cxn>
            </a:cxnLst>
            <a:rect l="0" t="0" r="r" b="b"/>
            <a:pathLst>
              <a:path w="11520" h="5088">
                <a:moveTo>
                  <a:pt x="10972" y="0"/>
                </a:moveTo>
                <a:lnTo>
                  <a:pt x="10908" y="113"/>
                </a:lnTo>
                <a:lnTo>
                  <a:pt x="10842" y="225"/>
                </a:lnTo>
                <a:lnTo>
                  <a:pt x="10777" y="113"/>
                </a:lnTo>
                <a:lnTo>
                  <a:pt x="10713" y="0"/>
                </a:lnTo>
                <a:lnTo>
                  <a:pt x="0" y="0"/>
                </a:lnTo>
                <a:lnTo>
                  <a:pt x="0" y="5088"/>
                </a:lnTo>
                <a:lnTo>
                  <a:pt x="11520" y="5088"/>
                </a:lnTo>
                <a:lnTo>
                  <a:pt x="11520" y="0"/>
                </a:lnTo>
                <a:lnTo>
                  <a:pt x="10972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599739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1.png"/>
          <p:cNvPicPr>
            <a:picLocks noChangeAspect="1"/>
          </p:cNvPicPr>
          <p:nvPr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직사각형 6"/>
          <p:cNvSpPr/>
          <p:nvPr/>
        </p:nvSpPr>
        <p:spPr>
          <a:xfrm flipV="1">
            <a:off x="0" y="-3"/>
            <a:ext cx="9144000" cy="914402"/>
          </a:xfrm>
          <a:prstGeom prst="rect">
            <a:avLst/>
          </a:prstGeom>
          <a:solidFill>
            <a:srgbClr val="93BBF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B0BF85AA-28D0-4BDE-BFE9-CED6CDBFC3FC}"/>
              </a:ext>
            </a:extLst>
          </p:cNvPr>
          <p:cNvSpPr>
            <a:spLocks/>
          </p:cNvSpPr>
          <p:nvPr/>
        </p:nvSpPr>
        <p:spPr bwMode="auto">
          <a:xfrm>
            <a:off x="0" y="1052423"/>
            <a:ext cx="9144000" cy="5805577"/>
          </a:xfrm>
          <a:custGeom>
            <a:avLst/>
            <a:gdLst/>
            <a:ahLst/>
            <a:cxnLst>
              <a:cxn ang="0">
                <a:pos x="10972" y="0"/>
              </a:cxn>
              <a:cxn ang="0">
                <a:pos x="10908" y="113"/>
              </a:cxn>
              <a:cxn ang="0">
                <a:pos x="10842" y="225"/>
              </a:cxn>
              <a:cxn ang="0">
                <a:pos x="10777" y="113"/>
              </a:cxn>
              <a:cxn ang="0">
                <a:pos x="10713" y="0"/>
              </a:cxn>
              <a:cxn ang="0">
                <a:pos x="0" y="0"/>
              </a:cxn>
              <a:cxn ang="0">
                <a:pos x="0" y="5088"/>
              </a:cxn>
              <a:cxn ang="0">
                <a:pos x="11520" y="5088"/>
              </a:cxn>
              <a:cxn ang="0">
                <a:pos x="11520" y="0"/>
              </a:cxn>
              <a:cxn ang="0">
                <a:pos x="10972" y="0"/>
              </a:cxn>
            </a:cxnLst>
            <a:rect l="0" t="0" r="r" b="b"/>
            <a:pathLst>
              <a:path w="11520" h="5088">
                <a:moveTo>
                  <a:pt x="10972" y="0"/>
                </a:moveTo>
                <a:lnTo>
                  <a:pt x="10908" y="113"/>
                </a:lnTo>
                <a:lnTo>
                  <a:pt x="10842" y="225"/>
                </a:lnTo>
                <a:lnTo>
                  <a:pt x="10777" y="113"/>
                </a:lnTo>
                <a:lnTo>
                  <a:pt x="10713" y="0"/>
                </a:lnTo>
                <a:lnTo>
                  <a:pt x="0" y="0"/>
                </a:lnTo>
                <a:lnTo>
                  <a:pt x="0" y="5088"/>
                </a:lnTo>
                <a:lnTo>
                  <a:pt x="11520" y="5088"/>
                </a:lnTo>
                <a:lnTo>
                  <a:pt x="11520" y="0"/>
                </a:lnTo>
                <a:lnTo>
                  <a:pt x="10972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261718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제목, 텍스트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81000"/>
            <a:ext cx="7977188" cy="5715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600" y="1066800"/>
            <a:ext cx="3924300" cy="518160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6300" y="1066800"/>
            <a:ext cx="3924300" cy="518160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48221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30B603C-9958-4788-B498-1B9296F86C02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526429911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E1641-4D1D-4CB4-B77A-7A1830286FA7}" type="datetimeFigureOut">
              <a:rPr lang="ko-KR" altLang="en-US" smtClean="0"/>
              <a:t>2021-07-20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AB131CD4-ABA7-4106-A5CA-AF5464DDED7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>
            <a:lvl1pPr marL="320040" indent="-320040">
              <a:buFont typeface="Wingdings" panose="05000000000000000000" pitchFamily="2" charset="2"/>
              <a:buChar char="l"/>
              <a:defRPr sz="200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1pPr>
            <a:lvl2pPr marL="640080" indent="-274320">
              <a:buFont typeface="Wingdings" panose="05000000000000000000" pitchFamily="2" charset="2"/>
              <a:buChar char="§"/>
              <a:defRPr sz="200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200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3pPr>
            <a:lvl4pPr marL="1371600" indent="-228600">
              <a:buFont typeface="Wingdings" panose="05000000000000000000" pitchFamily="2" charset="2"/>
              <a:buChar char=""/>
              <a:defRPr sz="180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4pPr>
            <a:lvl5pPr>
              <a:defRPr sz="180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5pPr>
          </a:lstStyle>
          <a:p>
            <a:pPr lvl="0" eaLnBrk="1" latinLnBrk="0" hangingPunct="1"/>
            <a:r>
              <a:rPr lang="ko-KR" altLang="en-US" dirty="0"/>
              <a:t>마스터 텍스트 스타일 편집</a:t>
            </a:r>
          </a:p>
          <a:p>
            <a:pPr lvl="1" eaLnBrk="1" latinLnBrk="0" hangingPunct="1"/>
            <a:r>
              <a:rPr lang="ko-KR" altLang="en-US" dirty="0"/>
              <a:t>둘째 수준</a:t>
            </a:r>
          </a:p>
          <a:p>
            <a:pPr lvl="2" eaLnBrk="1" latinLnBrk="0" hangingPunct="1"/>
            <a:r>
              <a:rPr lang="ko-KR" altLang="en-US" dirty="0"/>
              <a:t>셋째 수준</a:t>
            </a:r>
          </a:p>
          <a:p>
            <a:pPr lvl="3" eaLnBrk="1" latinLnBrk="0" hangingPunct="1"/>
            <a:r>
              <a:rPr lang="ko-KR" altLang="en-US" dirty="0"/>
              <a:t>넷째 수준</a:t>
            </a:r>
          </a:p>
          <a:p>
            <a:pPr lvl="4" eaLnBrk="1" latinLnBrk="0" hangingPunct="1"/>
            <a:r>
              <a:rPr lang="ko-KR" altLang="en-US" dirty="0"/>
              <a:t>다섯째 수준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0980099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DD98886-979C-4826-8809-BCF08B6FF41C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50959334"/>
      </p:ext>
    </p:extLst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4A323C9-5CD4-40BE-B194-46FF105FE0E2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313765408"/>
      </p:ext>
    </p:extLst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85800" y="1333500"/>
            <a:ext cx="4029075" cy="4152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867275" y="1333500"/>
            <a:ext cx="4030663" cy="4152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04AED38-49D9-4C23-9D13-132B960C18AE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049589719"/>
      </p:ext>
    </p:extLst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20AA52B-DDF0-4116-BC20-BB2599203C3C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713541037"/>
      </p:ext>
    </p:extLst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5F2C16B-C8E6-4697-AE29-D4142E622319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877958737"/>
      </p:ext>
    </p:extLst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845B046-F723-44FB-875B-FA1765E61F16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180443828"/>
      </p:ext>
    </p:extLst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3E5F3EF-AEC9-4DA1-B743-6807B4EEF998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089034420"/>
      </p:ext>
    </p:extLst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1441C55-709E-414D-AED6-4B6DA8AC4D43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227951147"/>
      </p:ext>
    </p:extLst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678AA7B-6D0B-48F5-BBD2-156648A4F29B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50360"/>
      </p:ext>
    </p:extLst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858000" y="381000"/>
            <a:ext cx="2057400" cy="5105400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85800" y="381000"/>
            <a:ext cx="6019800" cy="510540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61F50FA-B910-41F0-9007-76B8A194495B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441424342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/>
              <a:t>마스터 텍스트 스타일 편집</a:t>
            </a:r>
          </a:p>
        </p:txBody>
      </p:sp>
      <p:sp>
        <p:nvSpPr>
          <p:cNvPr id="7" name="직사각형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E1641-4D1D-4CB4-B77A-7A1830286FA7}" type="datetimeFigureOut">
              <a:rPr lang="ko-KR" altLang="en-US" smtClean="0"/>
              <a:t>2021-07-20</a:t>
            </a:fld>
            <a:endParaRPr lang="ko-KR" alt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AB131CD4-ABA7-4106-A5CA-AF5464DDED7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19588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 편집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 편집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8" name="날짜 개체 틀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7A2E1641-4D1D-4CB4-B77A-7A1830286FA7}" type="datetimeFigureOut">
              <a:rPr lang="ko-KR" altLang="en-US" smtClean="0"/>
              <a:t>2021-07-20</a:t>
            </a:fld>
            <a:endParaRPr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AB131CD4-ABA7-4106-A5CA-AF5464DDED7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05931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 편집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 편집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0" name="날짜 개체 틀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7A2E1641-4D1D-4CB4-B77A-7A1830286FA7}" type="datetimeFigureOut">
              <a:rPr lang="ko-KR" altLang="en-US" smtClean="0"/>
              <a:t>2021-07-20</a:t>
            </a:fld>
            <a:endParaRPr lang="ko-KR" altLang="en-US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AB131CD4-ABA7-4106-A5CA-AF5464DDED7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ko-KR" altLang="en-US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/>
              <a:t>마스터 텍스트 스타일 편집</a:t>
            </a: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/>
              <a:t>마스터 텍스트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42473054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E1641-4D1D-4CB4-B77A-7A1830286FA7}" type="datetimeFigureOut">
              <a:rPr lang="ko-KR" altLang="en-US" smtClean="0"/>
              <a:t>2021-07-20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AB131CD4-ABA7-4106-A5CA-AF5464DDED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46283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E1641-4D1D-4CB4-B77A-7A1830286FA7}" type="datetimeFigureOut">
              <a:rPr lang="ko-KR" altLang="en-US" smtClean="0"/>
              <a:t>2021-07-20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B131CD4-ABA7-4106-A5CA-AF5464DDED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66999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E1641-4D1D-4CB4-B77A-7A1830286FA7}" type="datetimeFigureOut">
              <a:rPr lang="ko-KR" altLang="en-US" smtClean="0"/>
              <a:t>2021-07-20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AB131CD4-ABA7-4106-A5CA-AF5464DDED7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/>
              <a:t>마스터 텍스트 스타일 편집</a:t>
            </a:r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 편집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40352799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/>
              <a:t>마스터 텍스트 스타일 편집</a:t>
            </a:r>
          </a:p>
        </p:txBody>
      </p:sp>
      <p:sp>
        <p:nvSpPr>
          <p:cNvPr id="8" name="직사각형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1" name="직사각형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/>
          <a:p>
            <a:fld id="{7A2E1641-4D1D-4CB4-B77A-7A1830286FA7}" type="datetimeFigureOut">
              <a:rPr lang="ko-KR" altLang="en-US" smtClean="0"/>
              <a:t>2021-07-20</a:t>
            </a:fld>
            <a:endParaRPr lang="ko-KR" alt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AB131CD4-ABA7-4106-A5CA-AF5464DDED7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</p:spPr>
        <p:txBody>
          <a:bodyPr rtlCol="0"/>
          <a:lstStyle/>
          <a:p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ko-KR" altLang="en-US"/>
              <a:t>그림을 추가하려면 아이콘을 클릭하십시오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9539246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개체 틀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612648" y="1600200"/>
            <a:ext cx="8153400" cy="45262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/>
              <a:t>둘째 수준</a:t>
            </a:r>
          </a:p>
          <a:p>
            <a:pPr lvl="2" eaLnBrk="1" latinLnBrk="0" hangingPunct="1"/>
            <a:r>
              <a:rPr kumimoji="0" lang="ko-KR" altLang="en-US"/>
              <a:t>셋째 수준</a:t>
            </a:r>
          </a:p>
          <a:p>
            <a:pPr lvl="3" eaLnBrk="1" latinLnBrk="0" hangingPunct="1"/>
            <a:r>
              <a:rPr kumimoji="0" lang="ko-KR" altLang="en-US"/>
              <a:t>넷째 수준</a:t>
            </a:r>
          </a:p>
          <a:p>
            <a:pPr lvl="4" eaLnBrk="1" latinLnBrk="0" hangingPunct="1"/>
            <a:r>
              <a:rPr kumimoji="0" lang="ko-KR" altLang="en-US"/>
              <a:t>다섯째 수준</a:t>
            </a:r>
            <a:endParaRPr kumimoji="0" lang="en-US"/>
          </a:p>
        </p:txBody>
      </p:sp>
      <p:sp>
        <p:nvSpPr>
          <p:cNvPr id="14" name="날짜 개체 틀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7A2E1641-4D1D-4CB4-B77A-7A1830286FA7}" type="datetimeFigureOut">
              <a:rPr lang="ko-KR" altLang="en-US" smtClean="0"/>
              <a:t>2021-07-20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3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7" name="직사각형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0" y="1280160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590550" y="1280160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4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AB131CD4-ABA7-4106-A5CA-AF5464DDED76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10" name="Picture 7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37" t="7674" r="13051" b="25082"/>
          <a:stretch>
            <a:fillRect/>
          </a:stretch>
        </p:blipFill>
        <p:spPr bwMode="auto">
          <a:xfrm>
            <a:off x="238125" y="187325"/>
            <a:ext cx="514350" cy="901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262787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  <p:sldLayoutId id="2147483864" r:id="rId12"/>
    <p:sldLayoutId id="2147483865" r:id="rId13"/>
    <p:sldLayoutId id="2147483866" r:id="rId14"/>
    <p:sldLayoutId id="2147483867" r:id="rId15"/>
    <p:sldLayoutId id="2147483868" r:id="rId16"/>
    <p:sldLayoutId id="2147483869" r:id="rId17"/>
    <p:sldLayoutId id="2147483870" r:id="rId18"/>
  </p:sldLayoutIdLst>
  <p:txStyles>
    <p:titleStyle>
      <a:lvl1pPr algn="l" rtl="0" eaLnBrk="1" latinLnBrk="1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1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1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1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1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1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1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1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1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1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125538" y="381000"/>
            <a:ext cx="7789862" cy="571500"/>
          </a:xfrm>
          <a:prstGeom prst="rect">
            <a:avLst/>
          </a:prstGeom>
          <a:solidFill>
            <a:srgbClr val="3399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333500"/>
            <a:ext cx="8212138" cy="415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69700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884863" y="64008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/>
            </a:lvl1pPr>
          </a:lstStyle>
          <a:p>
            <a:pPr>
              <a:defRPr/>
            </a:pPr>
            <a:fld id="{20DE7D8C-454A-43DC-8947-7671D5C99DA0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1029" name="Rectangle 6"/>
          <p:cNvSpPr>
            <a:spLocks noChangeArrowheads="1"/>
          </p:cNvSpPr>
          <p:nvPr/>
        </p:nvSpPr>
        <p:spPr bwMode="auto">
          <a:xfrm>
            <a:off x="990600" y="6324600"/>
            <a:ext cx="3505200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Comic Sans MS" panose="030F0702030302020204" pitchFamily="66" charset="0"/>
                <a:ea typeface="굴림" panose="020B0600000101010101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panose="030F0702030302020204" pitchFamily="66" charset="0"/>
                <a:ea typeface="굴림" panose="020B0600000101010101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panose="030F0702030302020204" pitchFamily="66" charset="0"/>
                <a:ea typeface="굴림" panose="020B0600000101010101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panose="030F0702030302020204" pitchFamily="66" charset="0"/>
                <a:ea typeface="굴림" panose="020B0600000101010101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panose="030F0702030302020204" pitchFamily="66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  <a:ea typeface="굴림" panose="020B0600000101010101" pitchFamily="50" charset="-127"/>
              </a:defRPr>
            </a:lvl9pPr>
          </a:lstStyle>
          <a:p>
            <a:pPr>
              <a:defRPr/>
            </a:pPr>
            <a:r>
              <a:rPr lang="en-US" altLang="ko-KR" sz="1000" dirty="0">
                <a:solidFill>
                  <a:srgbClr val="FF4C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2015 </a:t>
            </a:r>
            <a:r>
              <a:rPr lang="ko-KR" altLang="en-US" sz="1000" dirty="0">
                <a:solidFill>
                  <a:srgbClr val="FF4C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천인국</a:t>
            </a:r>
            <a:r>
              <a:rPr lang="en-US" altLang="ko-KR" sz="1000" dirty="0">
                <a:solidFill>
                  <a:srgbClr val="FF4C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&amp;</a:t>
            </a:r>
            <a:r>
              <a:rPr lang="ko-KR" altLang="en-US" sz="1000" dirty="0" err="1">
                <a:solidFill>
                  <a:srgbClr val="FF4C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인피니티북스</a:t>
            </a:r>
            <a:r>
              <a:rPr lang="ko-KR" altLang="en-US" sz="1000" dirty="0">
                <a:solidFill>
                  <a:srgbClr val="FF4C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altLang="ko-KR" sz="1000" dirty="0">
                <a:solidFill>
                  <a:srgbClr val="FF4C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 rights reserved</a:t>
            </a:r>
          </a:p>
        </p:txBody>
      </p:sp>
      <p:pic>
        <p:nvPicPr>
          <p:cNvPr id="1030" name="Picture 7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37" t="7674" r="13051" b="25082"/>
          <a:stretch>
            <a:fillRect/>
          </a:stretch>
        </p:blipFill>
        <p:spPr bwMode="auto">
          <a:xfrm>
            <a:off x="238125" y="187325"/>
            <a:ext cx="514350" cy="901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051167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2" r:id="rId1"/>
    <p:sldLayoutId id="2147483873" r:id="rId2"/>
    <p:sldLayoutId id="2147483874" r:id="rId3"/>
    <p:sldLayoutId id="2147483875" r:id="rId4"/>
    <p:sldLayoutId id="2147483876" r:id="rId5"/>
    <p:sldLayoutId id="2147483877" r:id="rId6"/>
    <p:sldLayoutId id="2147483878" r:id="rId7"/>
    <p:sldLayoutId id="2147483879" r:id="rId8"/>
    <p:sldLayoutId id="2147483880" r:id="rId9"/>
    <p:sldLayoutId id="2147483881" r:id="rId10"/>
    <p:sldLayoutId id="2147483882" r:id="rId11"/>
  </p:sldLayoutIdLst>
  <p:transition spd="med"/>
  <p:txStyles>
    <p:titleStyle>
      <a:lvl1pPr algn="ctr" rtl="0" eaLnBrk="1" fontAlgn="base" latinLnBrk="1" hangingPunct="1">
        <a:spcBef>
          <a:spcPct val="0"/>
        </a:spcBef>
        <a:spcAft>
          <a:spcPct val="0"/>
        </a:spcAft>
        <a:defRPr kumimoji="1" sz="4000">
          <a:solidFill>
            <a:schemeClr val="accent1"/>
          </a:solidFill>
          <a:latin typeface="+mj-lt"/>
          <a:ea typeface="+mj-ea"/>
          <a:cs typeface="+mj-cs"/>
        </a:defRPr>
      </a:lvl1pPr>
      <a:lvl2pPr algn="ctr" rtl="0" eaLnBrk="1" fontAlgn="base" latinLnBrk="1" hangingPunct="1">
        <a:spcBef>
          <a:spcPct val="0"/>
        </a:spcBef>
        <a:spcAft>
          <a:spcPct val="0"/>
        </a:spcAft>
        <a:defRPr kumimoji="1" sz="4000">
          <a:solidFill>
            <a:schemeClr val="accent1"/>
          </a:solidFill>
          <a:latin typeface="Comic Sans MS" pitchFamily="66" charset="0"/>
          <a:ea typeface="굴림" pitchFamily="50" charset="-127"/>
        </a:defRPr>
      </a:lvl2pPr>
      <a:lvl3pPr algn="ctr" rtl="0" eaLnBrk="1" fontAlgn="base" latinLnBrk="1" hangingPunct="1">
        <a:spcBef>
          <a:spcPct val="0"/>
        </a:spcBef>
        <a:spcAft>
          <a:spcPct val="0"/>
        </a:spcAft>
        <a:defRPr kumimoji="1" sz="4000">
          <a:solidFill>
            <a:schemeClr val="accent1"/>
          </a:solidFill>
          <a:latin typeface="Comic Sans MS" pitchFamily="66" charset="0"/>
          <a:ea typeface="굴림" pitchFamily="50" charset="-127"/>
        </a:defRPr>
      </a:lvl3pPr>
      <a:lvl4pPr algn="ctr" rtl="0" eaLnBrk="1" fontAlgn="base" latinLnBrk="1" hangingPunct="1">
        <a:spcBef>
          <a:spcPct val="0"/>
        </a:spcBef>
        <a:spcAft>
          <a:spcPct val="0"/>
        </a:spcAft>
        <a:defRPr kumimoji="1" sz="4000">
          <a:solidFill>
            <a:schemeClr val="accent1"/>
          </a:solidFill>
          <a:latin typeface="Comic Sans MS" pitchFamily="66" charset="0"/>
          <a:ea typeface="굴림" pitchFamily="50" charset="-127"/>
        </a:defRPr>
      </a:lvl4pPr>
      <a:lvl5pPr algn="ctr" rtl="0" eaLnBrk="1" fontAlgn="base" latinLnBrk="1" hangingPunct="1">
        <a:spcBef>
          <a:spcPct val="0"/>
        </a:spcBef>
        <a:spcAft>
          <a:spcPct val="0"/>
        </a:spcAft>
        <a:defRPr kumimoji="1" sz="4000">
          <a:solidFill>
            <a:schemeClr val="accent1"/>
          </a:solidFill>
          <a:latin typeface="Comic Sans MS" pitchFamily="66" charset="0"/>
          <a:ea typeface="굴림" pitchFamily="50" charset="-127"/>
        </a:defRPr>
      </a:lvl5pPr>
      <a:lvl6pPr marL="457200" algn="ctr" rtl="0" eaLnBrk="1" fontAlgn="base" latinLnBrk="1" hangingPunct="1">
        <a:spcBef>
          <a:spcPct val="0"/>
        </a:spcBef>
        <a:spcAft>
          <a:spcPct val="0"/>
        </a:spcAft>
        <a:defRPr kumimoji="1" sz="4000">
          <a:solidFill>
            <a:schemeClr val="tx1"/>
          </a:solidFill>
          <a:latin typeface="Comic Sans MS" pitchFamily="66" charset="0"/>
          <a:ea typeface="굴림" pitchFamily="50" charset="-127"/>
        </a:defRPr>
      </a:lvl6pPr>
      <a:lvl7pPr marL="914400" algn="ctr" rtl="0" eaLnBrk="1" fontAlgn="base" latinLnBrk="1" hangingPunct="1">
        <a:spcBef>
          <a:spcPct val="0"/>
        </a:spcBef>
        <a:spcAft>
          <a:spcPct val="0"/>
        </a:spcAft>
        <a:defRPr kumimoji="1" sz="4000">
          <a:solidFill>
            <a:schemeClr val="tx1"/>
          </a:solidFill>
          <a:latin typeface="Comic Sans MS" pitchFamily="66" charset="0"/>
          <a:ea typeface="굴림" pitchFamily="50" charset="-127"/>
        </a:defRPr>
      </a:lvl7pPr>
      <a:lvl8pPr marL="1371600" algn="ctr" rtl="0" eaLnBrk="1" fontAlgn="base" latinLnBrk="1" hangingPunct="1">
        <a:spcBef>
          <a:spcPct val="0"/>
        </a:spcBef>
        <a:spcAft>
          <a:spcPct val="0"/>
        </a:spcAft>
        <a:defRPr kumimoji="1" sz="4000">
          <a:solidFill>
            <a:schemeClr val="tx1"/>
          </a:solidFill>
          <a:latin typeface="Comic Sans MS" pitchFamily="66" charset="0"/>
          <a:ea typeface="굴림" pitchFamily="50" charset="-127"/>
        </a:defRPr>
      </a:lvl8pPr>
      <a:lvl9pPr marL="1828800" algn="ctr" rtl="0" eaLnBrk="1" fontAlgn="base" latinLnBrk="1" hangingPunct="1">
        <a:spcBef>
          <a:spcPct val="0"/>
        </a:spcBef>
        <a:spcAft>
          <a:spcPct val="0"/>
        </a:spcAft>
        <a:defRPr kumimoji="1" sz="4000">
          <a:solidFill>
            <a:schemeClr val="tx1"/>
          </a:solidFill>
          <a:latin typeface="Comic Sans MS" pitchFamily="66" charset="0"/>
          <a:ea typeface="굴림" pitchFamily="50" charset="-127"/>
        </a:defRPr>
      </a:lvl9pPr>
    </p:titleStyle>
    <p:bodyStyle>
      <a:lvl1pPr marL="342900" indent="-342900" algn="l" rtl="0" eaLnBrk="1" fontAlgn="base" latinLnBrk="1" hangingPunct="1">
        <a:spcBef>
          <a:spcPct val="20000"/>
        </a:spcBef>
        <a:spcAft>
          <a:spcPct val="0"/>
        </a:spcAft>
        <a:buClr>
          <a:schemeClr val="folHlink"/>
        </a:buClr>
        <a:buFont typeface="Symbol" panose="05050102010706020507" pitchFamily="18" charset="2"/>
        <a:buChar char="·"/>
        <a:defRPr kumimoji="1" sz="20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latinLnBrk="1" hangingPunct="1">
        <a:spcBef>
          <a:spcPct val="20000"/>
        </a:spcBef>
        <a:spcAft>
          <a:spcPct val="0"/>
        </a:spcAft>
        <a:buClr>
          <a:schemeClr val="bg2"/>
        </a:buClr>
        <a:buFont typeface="Symbol" panose="05050102010706020507" pitchFamily="18" charset="2"/>
        <a:buChar char="·"/>
        <a:defRPr kumimoji="1" sz="20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hlink"/>
        </a:buClr>
        <a:buFont typeface="Symbol" panose="05050102010706020507" pitchFamily="18" charset="2"/>
        <a:buChar char="·"/>
        <a:defRPr kumimoji="1">
          <a:solidFill>
            <a:schemeClr val="tx1"/>
          </a:solidFill>
          <a:latin typeface="+mn-lt"/>
          <a:ea typeface="+mn-ea"/>
        </a:defRPr>
      </a:lvl3pPr>
      <a:lvl4pPr marL="16002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hlink"/>
        </a:buClr>
        <a:buFont typeface="Symbol" panose="05050102010706020507" pitchFamily="18" charset="2"/>
        <a:buChar char="·"/>
        <a:defRPr kumimoji="1"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hlink"/>
        </a:buClr>
        <a:buFont typeface="Symbol" panose="05050102010706020507" pitchFamily="18" charset="2"/>
        <a:buChar char="·"/>
        <a:defRPr kumimoji="1" sz="14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hlink"/>
        </a:buClr>
        <a:buFont typeface="Symbol" pitchFamily="18" charset="2"/>
        <a:buChar char="·"/>
        <a:defRPr kumimoji="1" sz="14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hlink"/>
        </a:buClr>
        <a:buFont typeface="Symbol" pitchFamily="18" charset="2"/>
        <a:buChar char="·"/>
        <a:defRPr kumimoji="1" sz="14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hlink"/>
        </a:buClr>
        <a:buFont typeface="Symbol" pitchFamily="18" charset="2"/>
        <a:buChar char="·"/>
        <a:defRPr kumimoji="1" sz="14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hlink"/>
        </a:buClr>
        <a:buFont typeface="Symbol" pitchFamily="18" charset="2"/>
        <a:buChar char="·"/>
        <a:defRPr kumimoji="1" sz="14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wmf"/><Relationship Id="rId2" Type="http://schemas.openxmlformats.org/officeDocument/2006/relationships/image" Target="../media/image57.w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err="1"/>
              <a:t>머신러닝의</a:t>
            </a:r>
            <a:r>
              <a:rPr lang="ko-KR" altLang="en-US" dirty="0"/>
              <a:t> 기초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385547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머신러닝의</a:t>
            </a:r>
            <a:r>
              <a:rPr lang="ko-KR" altLang="en-US" dirty="0"/>
              <a:t> 역사</a:t>
            </a: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B507FCE7-5E4D-4981-935F-921E0D0348E6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612775" y="2483612"/>
            <a:ext cx="8153400" cy="2728975"/>
          </a:xfrm>
        </p:spPr>
      </p:pic>
    </p:spTree>
    <p:extLst>
      <p:ext uri="{BB962C8B-B14F-4D97-AF65-F5344CB8AC3E}">
        <p14:creationId xmlns:p14="http://schemas.microsoft.com/office/powerpoint/2010/main" val="36894059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mage result for machine learning function approxima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9584" y="2987459"/>
            <a:ext cx="3330907" cy="2489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머신러닝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err="1"/>
              <a:t>머신러닝은</a:t>
            </a:r>
            <a:r>
              <a:rPr lang="ko-KR" altLang="en-US" dirty="0"/>
              <a:t> 입력을 받아서 출력하는 함수 </a:t>
            </a:r>
            <a:r>
              <a:rPr lang="en-US" altLang="ko-KR" dirty="0"/>
              <a:t>y=f(x)</a:t>
            </a:r>
            <a:r>
              <a:rPr lang="ko-KR" altLang="en-US" dirty="0"/>
              <a:t>를 학습한다고 생각할 수 있다</a:t>
            </a:r>
            <a:r>
              <a:rPr lang="en-US" altLang="ko-KR" dirty="0"/>
              <a:t>. (</a:t>
            </a:r>
            <a:r>
              <a:rPr lang="ko-KR" altLang="en-US" dirty="0"/>
              <a:t>함수 근사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2410003" y="2728847"/>
            <a:ext cx="936104" cy="30963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입력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endParaRPr lang="ko-KR" altLang="en-US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7356826" y="2739208"/>
            <a:ext cx="936104" cy="30963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출력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endParaRPr lang="ko-KR" altLang="en-US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7" name="타원형 설명선 6"/>
          <p:cNvSpPr/>
          <p:nvPr/>
        </p:nvSpPr>
        <p:spPr>
          <a:xfrm>
            <a:off x="-189131" y="2862375"/>
            <a:ext cx="2376264" cy="1512168"/>
          </a:xfrm>
          <a:prstGeom prst="wedgeEllipseCallou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우리는 함수를 학습합니다</a:t>
            </a:r>
            <a:r>
              <a:rPr lang="en-US" altLang="ko-KR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. </a:t>
            </a:r>
            <a:endParaRPr lang="ko-KR" altLang="en-US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12" y="4232386"/>
            <a:ext cx="1678648" cy="2564904"/>
          </a:xfrm>
          <a:prstGeom prst="rect">
            <a:avLst/>
          </a:prstGeom>
        </p:spPr>
      </p:pic>
      <p:sp>
        <p:nvSpPr>
          <p:cNvPr id="9" name="오른쪽 화살표 8"/>
          <p:cNvSpPr/>
          <p:nvPr/>
        </p:nvSpPr>
        <p:spPr>
          <a:xfrm>
            <a:off x="3491880" y="3848100"/>
            <a:ext cx="288032" cy="66102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오른쪽 화살표 9"/>
          <p:cNvSpPr/>
          <p:nvPr/>
        </p:nvSpPr>
        <p:spPr>
          <a:xfrm>
            <a:off x="6917817" y="3874246"/>
            <a:ext cx="288032" cy="66102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095203" y="6017718"/>
            <a:ext cx="7303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>
                <a:latin typeface="굴림" panose="020B0600000101010101" pitchFamily="50" charset="-127"/>
                <a:ea typeface="굴림" panose="020B0600000101010101" pitchFamily="50" charset="-127"/>
              </a:rPr>
              <a:t>머신러닝</a:t>
            </a:r>
            <a:r>
              <a:rPr lang="en-US" altLang="ko-KR" b="1" dirty="0">
                <a:latin typeface="굴림" panose="020B0600000101010101" pitchFamily="50" charset="-127"/>
                <a:ea typeface="굴림" panose="020B0600000101010101" pitchFamily="50" charset="-127"/>
              </a:rPr>
              <a:t>(machine learning)</a:t>
            </a:r>
            <a:r>
              <a:rPr lang="ko-KR" altLang="en-US" b="1" dirty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altLang="ko-KR" b="1" dirty="0">
                <a:latin typeface="굴림" panose="020B0600000101010101" pitchFamily="50" charset="-127"/>
                <a:ea typeface="굴림" panose="020B0600000101010101" pitchFamily="50" charset="-127"/>
              </a:rPr>
              <a:t>== </a:t>
            </a:r>
            <a:r>
              <a:rPr lang="ko-KR" altLang="en-US" b="1" dirty="0">
                <a:latin typeface="굴림" panose="020B0600000101010101" pitchFamily="50" charset="-127"/>
                <a:ea typeface="굴림" panose="020B0600000101010101" pitchFamily="50" charset="-127"/>
              </a:rPr>
              <a:t>함수 근사</a:t>
            </a:r>
            <a:r>
              <a:rPr lang="en-US" altLang="ko-KR" b="1" dirty="0">
                <a:latin typeface="굴림" panose="020B0600000101010101" pitchFamily="50" charset="-127"/>
                <a:ea typeface="굴림" panose="020B0600000101010101" pitchFamily="50" charset="-127"/>
              </a:rPr>
              <a:t>(function approximation)</a:t>
            </a:r>
            <a:endParaRPr lang="ko-KR" altLang="en-US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823569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머신러닝의</a:t>
            </a:r>
            <a:r>
              <a:rPr lang="ko-KR" altLang="en-US" dirty="0"/>
              <a:t> 종류</a:t>
            </a:r>
          </a:p>
        </p:txBody>
      </p:sp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187AA0F9-F880-4F2B-9DA0-E3459B958CCD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971600" y="1916832"/>
            <a:ext cx="6736159" cy="4392706"/>
          </a:xfrm>
        </p:spPr>
      </p:pic>
    </p:spTree>
    <p:extLst>
      <p:ext uri="{BB962C8B-B14F-4D97-AF65-F5344CB8AC3E}">
        <p14:creationId xmlns:p14="http://schemas.microsoft.com/office/powerpoint/2010/main" val="31569347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머신러닝의</a:t>
            </a:r>
            <a:r>
              <a:rPr lang="ko-KR" altLang="en-US" dirty="0"/>
              <a:t> 종류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F82EABA-3AE2-4583-9529-8714A06B3E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2400300"/>
            <a:ext cx="73152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1195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머신러닝의</a:t>
            </a:r>
            <a:r>
              <a:rPr lang="ko-KR" altLang="en-US" dirty="0"/>
              <a:t> 종류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505824C-D8D3-485F-ABD6-02DA9AA0EE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748" y="1635801"/>
            <a:ext cx="8298504" cy="4975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5459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지도학습</a:t>
            </a:r>
            <a:endParaRPr lang="ko-KR" altLang="en-US" dirty="0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B5B15AAC-0B9B-49BC-80BC-0FF999A51C96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446212" y="2185987"/>
            <a:ext cx="6486525" cy="3324225"/>
          </a:xfrm>
        </p:spPr>
      </p:pic>
    </p:spTree>
    <p:extLst>
      <p:ext uri="{BB962C8B-B14F-4D97-AF65-F5344CB8AC3E}">
        <p14:creationId xmlns:p14="http://schemas.microsoft.com/office/powerpoint/2010/main" val="41936602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지도학습</a:t>
            </a:r>
            <a:endParaRPr lang="ko-KR" altLang="en-US" dirty="0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AF5E7D76-445F-48FB-B438-5168838650A5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384300" y="2128837"/>
            <a:ext cx="6610350" cy="3438525"/>
          </a:xfrm>
        </p:spPr>
      </p:pic>
    </p:spTree>
    <p:extLst>
      <p:ext uri="{BB962C8B-B14F-4D97-AF65-F5344CB8AC3E}">
        <p14:creationId xmlns:p14="http://schemas.microsoft.com/office/powerpoint/2010/main" val="1206034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회귀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회귀</a:t>
            </a:r>
            <a:r>
              <a:rPr lang="en-US" altLang="ko-KR" dirty="0"/>
              <a:t>(regression)</a:t>
            </a:r>
            <a:r>
              <a:rPr lang="ko-KR" altLang="en-US" dirty="0"/>
              <a:t>는 주어진 입력</a:t>
            </a:r>
            <a:r>
              <a:rPr lang="en-US" altLang="ko-KR" dirty="0"/>
              <a:t>-</a:t>
            </a:r>
            <a:r>
              <a:rPr lang="ko-KR" altLang="en-US" dirty="0"/>
              <a:t>출력 쌍을 학습한 후에 새로운 </a:t>
            </a:r>
            <a:r>
              <a:rPr lang="ko-KR" altLang="en-US" dirty="0" err="1"/>
              <a:t>입력값이</a:t>
            </a:r>
            <a:r>
              <a:rPr lang="ko-KR" altLang="en-US" dirty="0"/>
              <a:t> 들어왔을 때</a:t>
            </a:r>
            <a:r>
              <a:rPr lang="en-US" altLang="ko-KR" dirty="0"/>
              <a:t>, </a:t>
            </a:r>
            <a:r>
              <a:rPr lang="ko-KR" altLang="en-US" dirty="0"/>
              <a:t>합리적인 </a:t>
            </a:r>
            <a:r>
              <a:rPr lang="ko-KR" altLang="en-US" dirty="0" err="1"/>
              <a:t>출력값을</a:t>
            </a:r>
            <a:r>
              <a:rPr lang="ko-KR" altLang="en-US" dirty="0"/>
              <a:t> 예측</a:t>
            </a:r>
            <a:endParaRPr lang="en-US" altLang="ko-KR" dirty="0"/>
          </a:p>
          <a:p>
            <a:r>
              <a:rPr lang="ko-KR" altLang="en-US" dirty="0"/>
              <a:t>회귀는 입력</a:t>
            </a:r>
            <a:r>
              <a:rPr lang="en-US" altLang="ko-KR" dirty="0"/>
              <a:t>(x)</a:t>
            </a:r>
            <a:r>
              <a:rPr lang="ko-KR" altLang="en-US" dirty="0"/>
              <a:t>과 출력</a:t>
            </a:r>
            <a:r>
              <a:rPr lang="en-US" altLang="ko-KR" dirty="0"/>
              <a:t>(y)</a:t>
            </a:r>
            <a:r>
              <a:rPr lang="ko-KR" altLang="en-US" dirty="0"/>
              <a:t>이 주어질 때</a:t>
            </a:r>
            <a:r>
              <a:rPr lang="en-US" altLang="ko-KR" dirty="0"/>
              <a:t>, </a:t>
            </a:r>
            <a:r>
              <a:rPr lang="ko-KR" altLang="en-US" dirty="0"/>
              <a:t>입력에서 출력으로의 매핑 함수를 학습하는 것이라 할 수 있다</a:t>
            </a:r>
            <a:r>
              <a:rPr lang="en-US" altLang="ko-KR" dirty="0"/>
              <a:t>. </a:t>
            </a:r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2771800" y="3212976"/>
                <a:ext cx="95545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1800" y="3212976"/>
                <a:ext cx="955453" cy="276999"/>
              </a:xfrm>
              <a:prstGeom prst="rect">
                <a:avLst/>
              </a:prstGeom>
              <a:blipFill>
                <a:blip r:embed="rId2"/>
                <a:stretch>
                  <a:fillRect l="-5128" t="-2174" r="-8333" b="-3260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그림 6">
            <a:extLst>
              <a:ext uri="{FF2B5EF4-FFF2-40B4-BE49-F238E27FC236}">
                <a16:creationId xmlns:a16="http://schemas.microsoft.com/office/drawing/2014/main" id="{B899B434-AA0C-4D05-88A9-58A6314729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028" y="3727608"/>
            <a:ext cx="7531943" cy="3060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7414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회귀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0" fontAlgn="base"/>
            <a:r>
              <a:rPr lang="ko-KR" altLang="en-US" dirty="0"/>
              <a:t>회귀</a:t>
            </a:r>
            <a:r>
              <a:rPr lang="en-US" altLang="ko-KR" dirty="0"/>
              <a:t>( regression) : </a:t>
            </a:r>
            <a:r>
              <a:rPr lang="ko-KR" altLang="en-US" dirty="0"/>
              <a:t>회귀에서는 입력과 출력이 모두 실수이다</a:t>
            </a:r>
            <a:r>
              <a:rPr lang="en-US" altLang="ko-KR" dirty="0"/>
              <a:t>.</a:t>
            </a:r>
          </a:p>
          <a:p>
            <a:pPr lvl="1" fontAlgn="base"/>
            <a:r>
              <a:rPr lang="ko-KR" altLang="en-US" dirty="0"/>
              <a:t>“사용자가 이 광고를 클릭할 확률이 얼마인가요</a:t>
            </a:r>
            <a:r>
              <a:rPr lang="en-US" altLang="ko-KR" dirty="0"/>
              <a:t>?”</a:t>
            </a:r>
            <a:endParaRPr lang="ko-KR" altLang="en-US" dirty="0"/>
          </a:p>
          <a:p>
            <a:pPr lvl="1" fontAlgn="base"/>
            <a:r>
              <a:rPr lang="en-US" altLang="ko-KR" sz="2400" dirty="0"/>
              <a:t> “</a:t>
            </a:r>
            <a:r>
              <a:rPr lang="ko-KR" altLang="en-US" b="0" i="0" u="none" strike="noStrike" baseline="0" dirty="0">
                <a:latin typeface="SandSm"/>
              </a:rPr>
              <a:t>면적에 따른 각 아파트의 가격은 어떻게 되나요</a:t>
            </a:r>
            <a:r>
              <a:rPr lang="en-US" altLang="ko-KR" b="0" i="0" u="none" strike="noStrike" baseline="0" dirty="0">
                <a:latin typeface="SandSm"/>
              </a:rPr>
              <a:t>?”</a:t>
            </a:r>
            <a:endParaRPr lang="ko-KR" altLang="en-US" sz="24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BADA88F-9241-483D-BFD9-BAA917B1D1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050" y="3068960"/>
            <a:ext cx="7581900" cy="306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602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분류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앞에 나왔던 식 </a:t>
            </a:r>
            <a:r>
              <a:rPr lang="en-US" altLang="ko-KR" dirty="0"/>
              <a:t>y = f(x)</a:t>
            </a:r>
            <a:r>
              <a:rPr lang="ko-KR" altLang="en-US" dirty="0"/>
              <a:t>에서 출력 </a:t>
            </a:r>
            <a:r>
              <a:rPr lang="en-US" altLang="ko-KR" dirty="0"/>
              <a:t>y</a:t>
            </a:r>
            <a:r>
              <a:rPr lang="ko-KR" altLang="en-US" dirty="0"/>
              <a:t>가 이산적</a:t>
            </a:r>
            <a:r>
              <a:rPr lang="en-US" altLang="ko-KR" dirty="0"/>
              <a:t>(discrete)</a:t>
            </a:r>
            <a:r>
              <a:rPr lang="ko-KR" altLang="en-US" dirty="0"/>
              <a:t>인 경우에 이것을 분류 문제</a:t>
            </a:r>
            <a:r>
              <a:rPr lang="en-US" altLang="ko-KR" dirty="0"/>
              <a:t>(</a:t>
            </a:r>
            <a:r>
              <a:rPr lang="ko-KR" altLang="en-US" dirty="0"/>
              <a:t>또는 인식 문제</a:t>
            </a:r>
            <a:r>
              <a:rPr lang="en-US" altLang="ko-KR" dirty="0"/>
              <a:t>)</a:t>
            </a:r>
            <a:r>
              <a:rPr lang="ko-KR" altLang="en-US" dirty="0"/>
              <a:t>라고 부른다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분류에서는 입력을 </a:t>
            </a:r>
            <a:r>
              <a:rPr lang="en-US" altLang="ko-KR" dirty="0"/>
              <a:t>2</a:t>
            </a:r>
            <a:r>
              <a:rPr lang="ko-KR" altLang="en-US" dirty="0"/>
              <a:t>개 이상의 클래스</a:t>
            </a:r>
            <a:r>
              <a:rPr lang="en-US" altLang="ko-KR" dirty="0"/>
              <a:t>(</a:t>
            </a:r>
            <a:r>
              <a:rPr lang="ko-KR" altLang="en-US" dirty="0"/>
              <a:t>부류</a:t>
            </a:r>
            <a:r>
              <a:rPr lang="en-US" altLang="ko-KR" dirty="0"/>
              <a:t>)</a:t>
            </a:r>
            <a:r>
              <a:rPr lang="ko-KR" altLang="en-US" dirty="0"/>
              <a:t>로 나누는 것이다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예를 들어서 사진을 보고 “강아지”</a:t>
            </a:r>
            <a:r>
              <a:rPr lang="en-US" altLang="ko-KR" dirty="0"/>
              <a:t>, </a:t>
            </a:r>
            <a:r>
              <a:rPr lang="ko-KR" altLang="en-US" dirty="0"/>
              <a:t>또는 “</a:t>
            </a:r>
            <a:r>
              <a:rPr lang="ko-KR" altLang="en-US" dirty="0" err="1"/>
              <a:t>고양이”로</a:t>
            </a:r>
            <a:r>
              <a:rPr lang="ko-KR" altLang="en-US" dirty="0"/>
              <a:t> 분류하는 것도 분류 문제이다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CC0B9A0-0A03-4632-B0A0-21ECFBC6AA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9792" y="3543300"/>
            <a:ext cx="3590925" cy="293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8160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학습 목표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algn="l"/>
            <a:r>
              <a:rPr lang="ko-KR" altLang="en-US" sz="1800" b="0" i="0" u="none" strike="noStrike" baseline="0" dirty="0" err="1">
                <a:solidFill>
                  <a:srgbClr val="000000"/>
                </a:solidFill>
                <a:latin typeface="YDVYGOStd31"/>
              </a:rPr>
              <a:t>머신러닝과</a:t>
            </a:r>
            <a:r>
              <a:rPr lang="ko-KR" altLang="en-US" sz="1800" b="0" i="0" u="none" strike="noStrike" baseline="0" dirty="0">
                <a:solidFill>
                  <a:srgbClr val="000000"/>
                </a:solidFill>
                <a:latin typeface="YDVYGOStd31"/>
              </a:rPr>
              <a:t> 전통적인 프로그래밍의 차이를 이해한다</a:t>
            </a:r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YDVYGOStd31"/>
              </a:rPr>
              <a:t>.</a:t>
            </a:r>
          </a:p>
          <a:p>
            <a:pPr algn="l"/>
            <a:r>
              <a:rPr lang="ko-KR" altLang="en-US" sz="1800" b="0" i="0" u="none" strike="noStrike" baseline="0" dirty="0" err="1">
                <a:solidFill>
                  <a:srgbClr val="000000"/>
                </a:solidFill>
                <a:latin typeface="YDVYGOStd31"/>
              </a:rPr>
              <a:t>머신러닝의</a:t>
            </a:r>
            <a:r>
              <a:rPr lang="ko-KR" altLang="en-US" sz="1800" b="0" i="0" u="none" strike="noStrike" baseline="0" dirty="0">
                <a:solidFill>
                  <a:srgbClr val="000000"/>
                </a:solidFill>
                <a:latin typeface="YDVYGOStd31"/>
              </a:rPr>
              <a:t> 과정을 이해한다</a:t>
            </a:r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YDVYGOStd31"/>
              </a:rPr>
              <a:t>.</a:t>
            </a:r>
          </a:p>
          <a:p>
            <a:pPr algn="l"/>
            <a:r>
              <a:rPr lang="ko-KR" altLang="en-US" sz="1800" b="0" i="0" u="none" strike="noStrike" baseline="0" dirty="0">
                <a:solidFill>
                  <a:srgbClr val="000000"/>
                </a:solidFill>
                <a:latin typeface="YDVYGOStd31"/>
              </a:rPr>
              <a:t>붓꽃 데이터를 분류해본다</a:t>
            </a:r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YDVYGOStd31"/>
              </a:rPr>
              <a:t>.</a:t>
            </a:r>
          </a:p>
          <a:p>
            <a:pPr algn="l"/>
            <a:r>
              <a:rPr lang="ko-KR" altLang="en-US" sz="1800" b="0" i="0" u="none" strike="noStrike" baseline="0" dirty="0">
                <a:solidFill>
                  <a:srgbClr val="000000"/>
                </a:solidFill>
                <a:latin typeface="YDVYGOStd31"/>
              </a:rPr>
              <a:t>숫자 이미지를 분류해본다</a:t>
            </a:r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YDVYGOStd31"/>
              </a:rPr>
              <a:t>.</a:t>
            </a:r>
          </a:p>
          <a:p>
            <a:pPr algn="l"/>
            <a:r>
              <a:rPr lang="ko-KR" altLang="en-US" sz="1800" b="0" i="0" u="none" strike="noStrike" baseline="0" dirty="0" err="1">
                <a:solidFill>
                  <a:srgbClr val="000000"/>
                </a:solidFill>
                <a:latin typeface="YDVYGOStd31"/>
              </a:rPr>
              <a:t>머신러닝의</a:t>
            </a:r>
            <a:r>
              <a:rPr lang="ko-KR" altLang="en-US" sz="1800" b="0" i="0" u="none" strike="noStrike" baseline="0" dirty="0">
                <a:solidFill>
                  <a:srgbClr val="000000"/>
                </a:solidFill>
                <a:latin typeface="YDVYGOStd31"/>
              </a:rPr>
              <a:t> 성능 측정 척도들을 살펴본다</a:t>
            </a:r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YDVYGOStd31"/>
              </a:rPr>
              <a:t>.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2F96F02-4103-4CE0-AC23-7C1BA1B40B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1760" y="3612866"/>
            <a:ext cx="5561506" cy="2973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5160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분류의 예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algn="l"/>
            <a:r>
              <a:rPr lang="ko-KR" altLang="en-US" b="0" i="0" u="none" strike="noStrike" baseline="0" dirty="0">
                <a:latin typeface="SandSm"/>
              </a:rPr>
              <a:t>많은 과일로 채워진 과일 바구니를 보고</a:t>
            </a:r>
            <a:r>
              <a:rPr lang="en-US" altLang="ko-KR" b="0" i="0" u="none" strike="noStrike" baseline="0" dirty="0">
                <a:latin typeface="SandSm"/>
              </a:rPr>
              <a:t>, </a:t>
            </a:r>
            <a:r>
              <a:rPr lang="ko-KR" altLang="en-US" b="0" i="0" u="none" strike="noStrike" baseline="0" dirty="0">
                <a:latin typeface="SandSm"/>
              </a:rPr>
              <a:t>프로그램이 바나나</a:t>
            </a:r>
            <a:r>
              <a:rPr lang="en-US" altLang="ko-KR" b="0" i="0" u="none" strike="noStrike" baseline="0" dirty="0">
                <a:latin typeface="SandSm"/>
              </a:rPr>
              <a:t>, </a:t>
            </a:r>
            <a:r>
              <a:rPr lang="ko-KR" altLang="en-US" b="0" i="0" u="none" strike="noStrike" baseline="0" dirty="0">
                <a:latin typeface="SandSm"/>
              </a:rPr>
              <a:t>오렌지와 같은 올바른 레이블을 예측</a:t>
            </a:r>
            <a:endParaRPr lang="ko-KR" altLang="en-US" sz="24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6B9E866-14AB-49D7-B825-23ED26D91B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825" y="2571750"/>
            <a:ext cx="661035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3568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분류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fontAlgn="base"/>
            <a:r>
              <a:rPr lang="ko-KR" altLang="en-US" dirty="0"/>
              <a:t>분류를 수행하기 위한 일반적인 알고리즘에는 신경망</a:t>
            </a:r>
            <a:r>
              <a:rPr lang="en-US" altLang="ko-KR" dirty="0"/>
              <a:t>, </a:t>
            </a:r>
            <a:r>
              <a:rPr lang="en-US" altLang="ko-KR" dirty="0" err="1"/>
              <a:t>kNN</a:t>
            </a:r>
            <a:r>
              <a:rPr lang="en-US" altLang="ko-KR" dirty="0"/>
              <a:t>(k-nearest neighbor), SVM(Support Vector Machine), </a:t>
            </a:r>
            <a:r>
              <a:rPr lang="ko-KR" altLang="en-US" dirty="0"/>
              <a:t>의사 결정 트리 등이 포함된다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2355D2B-A995-4286-B523-330531DCD7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664" y="3140968"/>
            <a:ext cx="5878987" cy="2533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6185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비지도</a:t>
            </a:r>
            <a:r>
              <a:rPr lang="en-US" altLang="ko-KR" dirty="0"/>
              <a:t> </a:t>
            </a:r>
            <a:r>
              <a:rPr lang="ko-KR" altLang="en-US" dirty="0"/>
              <a:t>학습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비지도 학습</a:t>
            </a:r>
            <a:r>
              <a:rPr lang="en-US" altLang="ko-KR" dirty="0"/>
              <a:t>(unsupervised Learning)</a:t>
            </a:r>
            <a:r>
              <a:rPr lang="ko-KR" altLang="en-US" dirty="0"/>
              <a:t>은 “교사” 없이 컴퓨터가 스스로 입력들을 분류하는 것을 의미한다</a:t>
            </a:r>
            <a:r>
              <a:rPr lang="en-US" altLang="ko-KR" dirty="0"/>
              <a:t>. </a:t>
            </a:r>
            <a:r>
              <a:rPr lang="ko-KR" altLang="en-US" dirty="0"/>
              <a:t>식 </a:t>
            </a:r>
            <a:r>
              <a:rPr lang="en-US" altLang="ko-KR" dirty="0"/>
              <a:t>y = f(x)</a:t>
            </a:r>
            <a:r>
              <a:rPr lang="ko-KR" altLang="en-US" dirty="0"/>
              <a:t>에서 레이블 </a:t>
            </a:r>
            <a:r>
              <a:rPr lang="en-US" altLang="ko-KR" dirty="0"/>
              <a:t>y</a:t>
            </a:r>
            <a:r>
              <a:rPr lang="ko-KR" altLang="en-US" dirty="0"/>
              <a:t>가 주어지지 않는 것이다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데이터들의 상관도를 분석하여 유사한 데이터들을 모을 수는 있다</a:t>
            </a:r>
            <a:r>
              <a:rPr lang="en-US" altLang="ko-KR" dirty="0"/>
              <a:t>. </a:t>
            </a:r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67"/>
          <a:stretch/>
        </p:blipFill>
        <p:spPr>
          <a:xfrm>
            <a:off x="1547664" y="3645024"/>
            <a:ext cx="5887382" cy="2232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1712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머신 러닝의 과정</a:t>
            </a: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671E6025-4785-47A8-B326-A13E15FDB4D9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808037" y="2190750"/>
            <a:ext cx="7762875" cy="3314700"/>
          </a:xfrm>
        </p:spPr>
      </p:pic>
    </p:spTree>
    <p:extLst>
      <p:ext uri="{BB962C8B-B14F-4D97-AF65-F5344CB8AC3E}">
        <p14:creationId xmlns:p14="http://schemas.microsoft.com/office/powerpoint/2010/main" val="34253115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머신러닝의</a:t>
            </a:r>
            <a:r>
              <a:rPr lang="ko-KR" altLang="en-US" dirty="0"/>
              <a:t> 예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우리가 음료수가 콜라인지 주스인지를 판별하는 시스템을 만들어 달라는 요청을 받았다고 가정하자</a:t>
            </a:r>
            <a:r>
              <a:rPr lang="en-US" altLang="ko-KR" dirty="0"/>
              <a:t>. </a:t>
            </a:r>
            <a:r>
              <a:rPr lang="ko-KR" altLang="en-US" dirty="0" err="1"/>
              <a:t>머신러닝에서는</a:t>
            </a:r>
            <a:r>
              <a:rPr lang="ko-KR" altLang="en-US" dirty="0"/>
              <a:t> 이러한 시스템을 </a:t>
            </a:r>
            <a:r>
              <a:rPr lang="en-US" altLang="ko-KR" dirty="0"/>
              <a:t>"</a:t>
            </a:r>
            <a:r>
              <a:rPr lang="ko-KR" altLang="en-US" dirty="0"/>
              <a:t>모델</a:t>
            </a:r>
            <a:r>
              <a:rPr lang="en-US" altLang="ko-KR" dirty="0"/>
              <a:t>(model)"</a:t>
            </a:r>
            <a:r>
              <a:rPr lang="ko-KR" altLang="en-US" dirty="0"/>
              <a:t>이라고 하며</a:t>
            </a:r>
            <a:r>
              <a:rPr lang="en-US" altLang="ko-KR" dirty="0"/>
              <a:t>, </a:t>
            </a:r>
            <a:r>
              <a:rPr lang="ko-KR" altLang="en-US" dirty="0"/>
              <a:t>이 모델은 </a:t>
            </a:r>
            <a:r>
              <a:rPr lang="en-US" altLang="ko-KR" dirty="0"/>
              <a:t>"</a:t>
            </a:r>
            <a:r>
              <a:rPr lang="ko-KR" altLang="en-US" dirty="0"/>
              <a:t>학습</a:t>
            </a:r>
            <a:r>
              <a:rPr lang="en-US" altLang="ko-KR" dirty="0"/>
              <a:t>(train)"</a:t>
            </a:r>
            <a:r>
              <a:rPr lang="ko-KR" altLang="en-US" dirty="0"/>
              <a:t>이라는 과정을 통해 생성된다</a:t>
            </a:r>
            <a:r>
              <a:rPr lang="en-US" altLang="ko-KR" dirty="0"/>
              <a:t>. 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24B7BA6-E8A0-4906-BE14-C77D026E83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664" y="2996952"/>
            <a:ext cx="5829300" cy="325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0161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어떤 특징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우리는 색상</a:t>
            </a:r>
            <a:r>
              <a:rPr lang="en-US" altLang="ko-KR" dirty="0"/>
              <a:t>(</a:t>
            </a:r>
            <a:r>
              <a:rPr lang="ko-KR" altLang="en-US" dirty="0"/>
              <a:t>파장</a:t>
            </a:r>
            <a:r>
              <a:rPr lang="en-US" altLang="ko-KR" dirty="0"/>
              <a:t>)</a:t>
            </a:r>
            <a:r>
              <a:rPr lang="ko-KR" altLang="en-US" dirty="0"/>
              <a:t>과 산성도</a:t>
            </a:r>
            <a:r>
              <a:rPr lang="en-US" altLang="ko-KR" dirty="0"/>
              <a:t>(</a:t>
            </a:r>
            <a:r>
              <a:rPr lang="ko-KR" altLang="en-US" dirty="0"/>
              <a:t>실수</a:t>
            </a:r>
            <a:r>
              <a:rPr lang="en-US" altLang="ko-KR" dirty="0"/>
              <a:t>)</a:t>
            </a:r>
            <a:r>
              <a:rPr lang="ko-KR" altLang="en-US" dirty="0"/>
              <a:t>의 두 가지를 선택하도록 하자</a:t>
            </a:r>
            <a:r>
              <a:rPr lang="en-US" altLang="ko-KR" dirty="0"/>
              <a:t>. </a:t>
            </a:r>
            <a:r>
              <a:rPr lang="ko-KR" altLang="en-US" dirty="0"/>
              <a:t>우리는 이 두 가지 요소만으로 구별할 수 있기를 희망한다</a:t>
            </a:r>
            <a:r>
              <a:rPr lang="en-US" altLang="ko-KR" dirty="0"/>
              <a:t>. </a:t>
            </a:r>
            <a:r>
              <a:rPr lang="ko-KR" altLang="en-US" dirty="0"/>
              <a:t>이것을 </a:t>
            </a:r>
            <a:r>
              <a:rPr lang="en-US" altLang="ko-KR" dirty="0"/>
              <a:t>"</a:t>
            </a:r>
            <a:r>
              <a:rPr lang="ko-KR" altLang="en-US" dirty="0"/>
              <a:t>특징</a:t>
            </a:r>
            <a:r>
              <a:rPr lang="en-US" altLang="ko-KR" dirty="0"/>
              <a:t>(feature)"</a:t>
            </a:r>
            <a:r>
              <a:rPr lang="ko-KR" altLang="en-US" dirty="0"/>
              <a:t>라고 부른다</a:t>
            </a:r>
            <a:r>
              <a:rPr lang="en-US" altLang="ko-KR" dirty="0"/>
              <a:t>. 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4097" name="_x97437232" descr="EMB00001cd0322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2996952"/>
            <a:ext cx="6048672" cy="3235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9216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수집</a:t>
            </a: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DA4190C0-D3EE-45C7-9143-28F6EAB88A52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115616" y="1988840"/>
            <a:ext cx="6600825" cy="1657350"/>
          </a:xfrm>
        </p:spPr>
      </p:pic>
    </p:spTree>
    <p:extLst>
      <p:ext uri="{BB962C8B-B14F-4D97-AF65-F5344CB8AC3E}">
        <p14:creationId xmlns:p14="http://schemas.microsoft.com/office/powerpoint/2010/main" val="26299673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훈련 데이터의 구조</a:t>
            </a: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A6BD4172-BBA2-4DCC-80A7-658B63D30D98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971600" y="2060848"/>
            <a:ext cx="6886575" cy="2124075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27B2631-C0FD-4BE4-BF99-6F7E61D6453A}"/>
              </a:ext>
            </a:extLst>
          </p:cNvPr>
          <p:cNvSpPr txBox="1"/>
          <p:nvPr/>
        </p:nvSpPr>
        <p:spPr>
          <a:xfrm>
            <a:off x="2915816" y="2276872"/>
            <a:ext cx="432048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#2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2788088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학습 데이터와 테스트 데이터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err="1"/>
              <a:t>머신러닝에는</a:t>
            </a:r>
            <a:r>
              <a:rPr lang="ko-KR" altLang="en-US" dirty="0"/>
              <a:t> 항상 훈련 데이터와 테스트 데이터가 있어야 한다</a:t>
            </a:r>
            <a:r>
              <a:rPr lang="en-US" altLang="ko-KR" dirty="0"/>
              <a:t>. 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2D21421-1C9D-4DD7-9357-40CBE94960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720" y="2447925"/>
            <a:ext cx="3695700" cy="196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2289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ko-KR" altLang="en-US" dirty="0"/>
              <a:t>훈련 단계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25437D8-6D1C-4D45-9454-DF93A0A045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425" y="2047875"/>
            <a:ext cx="7677150" cy="276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6044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머신러닝이란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현재의 컴퓨터는 스스로 학습할 수 없기 때문에 우리가 컴퓨터에게 어떤 작업을 시키려면 반드시 프로그램을 작성하여 작업을 지시하여야 한다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컴퓨터가 스스로 학습할 수 있다면 컴퓨터는 프로그램 없이도 여러 가지 일을 할 수 있을 것이다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2947D98-1444-4877-B9C9-C909D31817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4160" y="3578167"/>
            <a:ext cx="6810375" cy="252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419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ko-KR" altLang="en-US" dirty="0"/>
              <a:t>테스트 단계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F2EC89D-F030-4910-9DC5-A0AB5C1405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1988840"/>
            <a:ext cx="7000875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1869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모델 선택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다음 단계는 </a:t>
            </a:r>
            <a:r>
              <a:rPr lang="ko-KR" altLang="en-US" dirty="0" err="1"/>
              <a:t>머신러닝</a:t>
            </a:r>
            <a:r>
              <a:rPr lang="ko-KR" altLang="en-US" dirty="0"/>
              <a:t> 모델을 선택하는 것이다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많은 연구자들이 수년에 걸쳐 만든 많은 모델이 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우리의 경우에는 색상과 </a:t>
            </a:r>
            <a:r>
              <a:rPr lang="ko-KR" altLang="en-US" dirty="0" err="1"/>
              <a:t>산성도라는</a:t>
            </a:r>
            <a:r>
              <a:rPr lang="ko-KR" altLang="en-US" dirty="0"/>
              <a:t> 두 가지 특성만 있으므로 매우 간단한 선형 모델을 사용하자</a:t>
            </a:r>
            <a:r>
              <a:rPr lang="en-US" altLang="ko-KR" dirty="0"/>
              <a:t>. 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36EF369-5238-4F4F-AA92-3E38EDC54E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2941" y="3284984"/>
            <a:ext cx="6598118" cy="3002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668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A8C916-DBCA-46A3-89F7-8C1E7127B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선형 모델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D73B16A6-D8E3-4DC9-B782-27B00AB257A1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808037" y="2400300"/>
            <a:ext cx="6932315" cy="2585796"/>
          </a:xfrm>
        </p:spPr>
      </p:pic>
    </p:spTree>
    <p:extLst>
      <p:ext uri="{BB962C8B-B14F-4D97-AF65-F5344CB8AC3E}">
        <p14:creationId xmlns:p14="http://schemas.microsoft.com/office/powerpoint/2010/main" val="17947987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학습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맨 처음에는 </a:t>
            </a:r>
            <a:r>
              <a:rPr lang="en-US" altLang="ko-KR" dirty="0"/>
              <a:t>W</a:t>
            </a:r>
            <a:r>
              <a:rPr lang="ko-KR" altLang="en-US" dirty="0"/>
              <a:t>와 </a:t>
            </a:r>
            <a:r>
              <a:rPr lang="en-US" altLang="ko-KR" dirty="0"/>
              <a:t>b</a:t>
            </a:r>
            <a:r>
              <a:rPr lang="ko-KR" altLang="en-US" dirty="0"/>
              <a:t>를 임의의 값을 초기화하고 </a:t>
            </a:r>
            <a:r>
              <a:rPr lang="ko-KR" altLang="en-US" dirty="0" err="1"/>
              <a:t>입력값으로</a:t>
            </a:r>
            <a:r>
              <a:rPr lang="ko-KR" altLang="en-US" dirty="0"/>
              <a:t> 출력을 예측해본다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이 </a:t>
            </a:r>
            <a:r>
              <a:rPr lang="ko-KR" altLang="en-US" dirty="0" err="1"/>
              <a:t>출력값을</a:t>
            </a:r>
            <a:r>
              <a:rPr lang="ko-KR" altLang="en-US" dirty="0"/>
              <a:t> 정확한 값과 비교하여 더 정확한 예측을 갖도록 </a:t>
            </a:r>
            <a:r>
              <a:rPr lang="en-US" altLang="ko-KR" dirty="0"/>
              <a:t>W </a:t>
            </a:r>
            <a:r>
              <a:rPr lang="ko-KR" altLang="en-US" dirty="0"/>
              <a:t>및 </a:t>
            </a:r>
            <a:r>
              <a:rPr lang="en-US" altLang="ko-KR" dirty="0"/>
              <a:t>b</a:t>
            </a:r>
            <a:r>
              <a:rPr lang="ko-KR" altLang="en-US" dirty="0"/>
              <a:t>의 값을 조정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5D50050-B451-4F1B-A0CD-CAA8E39B29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8714" y="3573016"/>
            <a:ext cx="6915693" cy="1584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0899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평가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학습이 완료되면 모델을 평가하여 모델이 좋은지 나쁜지를 확인해야 한다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테스트 데이터 사용</a:t>
            </a:r>
            <a:endParaRPr lang="en-US" altLang="ko-KR" dirty="0"/>
          </a:p>
          <a:p>
            <a:r>
              <a:rPr lang="ko-KR" altLang="en-US" dirty="0"/>
              <a:t>일반적인 훈련 데이터와 테스트 데이터의 비율은 </a:t>
            </a:r>
            <a:r>
              <a:rPr lang="en-US" altLang="ko-KR" dirty="0"/>
              <a:t>80:20 </a:t>
            </a:r>
            <a:r>
              <a:rPr lang="ko-KR" altLang="en-US" dirty="0"/>
              <a:t>또는 </a:t>
            </a:r>
            <a:r>
              <a:rPr lang="en-US" altLang="ko-KR" dirty="0"/>
              <a:t>70:30</a:t>
            </a:r>
            <a:r>
              <a:rPr lang="ko-KR" altLang="en-US" dirty="0"/>
              <a:t>이다</a:t>
            </a:r>
            <a:r>
              <a:rPr lang="en-US" altLang="ko-KR" dirty="0"/>
              <a:t>. </a:t>
            </a: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996287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예측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이 단계에서 </a:t>
            </a:r>
            <a:r>
              <a:rPr lang="ko-KR" altLang="en-US" dirty="0" err="1"/>
              <a:t>머신러닝</a:t>
            </a:r>
            <a:r>
              <a:rPr lang="ko-KR" altLang="en-US" dirty="0"/>
              <a:t> 시스템은 우리의 질문에 답한다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예를 들어서 색상이 </a:t>
            </a:r>
            <a:r>
              <a:rPr lang="en-US" altLang="ko-KR" dirty="0"/>
              <a:t>600nm</a:t>
            </a:r>
            <a:r>
              <a:rPr lang="ko-KR" altLang="en-US" dirty="0"/>
              <a:t>이고 산성도가 </a:t>
            </a:r>
            <a:r>
              <a:rPr lang="en-US" altLang="ko-KR" dirty="0"/>
              <a:t>1.5</a:t>
            </a:r>
            <a:r>
              <a:rPr lang="ko-KR" altLang="en-US" dirty="0"/>
              <a:t>인 음료가 무엇인지를 </a:t>
            </a:r>
            <a:r>
              <a:rPr lang="ko-KR" altLang="en-US" dirty="0" err="1"/>
              <a:t>머신러닝</a:t>
            </a:r>
            <a:r>
              <a:rPr lang="ko-KR" altLang="en-US" dirty="0"/>
              <a:t> 시스템에 물어볼 수 있다</a:t>
            </a:r>
            <a:r>
              <a:rPr lang="en-US" altLang="ko-KR" dirty="0"/>
              <a:t>. </a:t>
            </a:r>
          </a:p>
          <a:p>
            <a:r>
              <a:rPr lang="ko-KR" altLang="en-US" dirty="0" err="1"/>
              <a:t>머신러닝</a:t>
            </a:r>
            <a:r>
              <a:rPr lang="ko-KR" altLang="en-US" dirty="0"/>
              <a:t> 시스템은 훈련된 대로 색상과 산성도를 고려하여 주어진 음료가 콜라인지 주스인지 예측할 수 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r="7692"/>
          <a:stretch/>
        </p:blipFill>
        <p:spPr>
          <a:xfrm>
            <a:off x="2411760" y="3717032"/>
            <a:ext cx="3456384" cy="2516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2665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A9DB3C-7BCF-4BFC-A270-C7488706C2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잘 알려진 데이터 세트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90D067EF-260F-49B2-90A1-C4A09E7D82F1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612775" y="2378179"/>
            <a:ext cx="8153400" cy="2939842"/>
          </a:xfrm>
        </p:spPr>
      </p:pic>
    </p:spTree>
    <p:extLst>
      <p:ext uri="{BB962C8B-B14F-4D97-AF65-F5344CB8AC3E}">
        <p14:creationId xmlns:p14="http://schemas.microsoft.com/office/powerpoint/2010/main" val="356777706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A9DB3C-7BCF-4BFC-A270-C7488706C2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붓꽃 데이터 세트</a:t>
            </a: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E9CAACE9-DEDF-4191-B9E4-904D501931B6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076779" y="1600200"/>
            <a:ext cx="7225392" cy="4495800"/>
          </a:xfrm>
        </p:spPr>
      </p:pic>
    </p:spTree>
    <p:extLst>
      <p:ext uri="{BB962C8B-B14F-4D97-AF65-F5344CB8AC3E}">
        <p14:creationId xmlns:p14="http://schemas.microsoft.com/office/powerpoint/2010/main" val="276989648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A9DB3C-7BCF-4BFC-A270-C7488706C2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붓꽃 데이터 세트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849338D-3EA9-468A-A9C4-9F83C74BFBD3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990600"/>
          </a:xfrm>
          <a:solidFill>
            <a:srgbClr val="FFFFCC"/>
          </a:solidFill>
          <a:ln>
            <a:solidFill>
              <a:schemeClr val="tx1"/>
            </a:solidFill>
          </a:ln>
        </p:spPr>
        <p:txBody>
          <a:bodyPr vert="horz">
            <a:noAutofit/>
          </a:bodyPr>
          <a:lstStyle/>
          <a:p>
            <a:pPr marL="0" indent="0">
              <a:lnSpc>
                <a:spcPts val="1800"/>
              </a:lnSpc>
              <a:spcBef>
                <a:spcPts val="0"/>
              </a:spcBef>
              <a:buNone/>
            </a:pPr>
            <a:r>
              <a:rPr lang="en-US" altLang="ko-KR" sz="1600">
                <a:latin typeface="Century Schoolbook" panose="02040604050505020304" pitchFamily="18" charset="0"/>
              </a:rPr>
              <a:t>from sklearn import </a:t>
            </a:r>
            <a:r>
              <a:rPr lang="en-US" altLang="ko-KR" sz="1600" dirty="0">
                <a:latin typeface="Century Schoolbook" panose="02040604050505020304" pitchFamily="18" charset="0"/>
              </a:rPr>
              <a:t>datasets</a:t>
            </a:r>
          </a:p>
          <a:p>
            <a:pPr marL="0" indent="0">
              <a:lnSpc>
                <a:spcPts val="1800"/>
              </a:lnSpc>
              <a:spcBef>
                <a:spcPts val="0"/>
              </a:spcBef>
              <a:buNone/>
            </a:pPr>
            <a:r>
              <a:rPr lang="en-US" altLang="ko-KR" sz="1600" dirty="0">
                <a:latin typeface="Century Schoolbook" panose="02040604050505020304" pitchFamily="18" charset="0"/>
              </a:rPr>
              <a:t>iris </a:t>
            </a:r>
            <a:r>
              <a:rPr lang="en-US" altLang="ko-KR" sz="1600">
                <a:latin typeface="Century Schoolbook" panose="02040604050505020304" pitchFamily="18" charset="0"/>
              </a:rPr>
              <a:t>= </a:t>
            </a:r>
            <a:r>
              <a:rPr lang="en-US" altLang="ko-KR" sz="1600" dirty="0" err="1">
                <a:latin typeface="Century Schoolbook" panose="02040604050505020304" pitchFamily="18" charset="0"/>
              </a:rPr>
              <a:t>datasets.load</a:t>
            </a:r>
            <a:r>
              <a:rPr lang="en-US" altLang="ko-KR" sz="1600" err="1">
                <a:latin typeface="Century Schoolbook" panose="02040604050505020304" pitchFamily="18" charset="0"/>
              </a:rPr>
              <a:t>_</a:t>
            </a:r>
            <a:r>
              <a:rPr lang="en-US" altLang="ko-KR" sz="1600">
                <a:latin typeface="Century Schoolbook" panose="02040604050505020304" pitchFamily="18" charset="0"/>
              </a:rPr>
              <a:t>iris</a:t>
            </a:r>
            <a:r>
              <a:rPr lang="en-US" altLang="ko-KR" sz="1600" dirty="0">
                <a:latin typeface="Century Schoolbook" panose="02040604050505020304" pitchFamily="18" charset="0"/>
              </a:rPr>
              <a:t>()</a:t>
            </a:r>
          </a:p>
          <a:p>
            <a:pPr marL="0" indent="0">
              <a:lnSpc>
                <a:spcPts val="1800"/>
              </a:lnSpc>
              <a:spcBef>
                <a:spcPts val="0"/>
              </a:spcBef>
              <a:buNone/>
            </a:pPr>
            <a:r>
              <a:rPr lang="en-US" altLang="ko-KR" sz="1600" dirty="0">
                <a:latin typeface="Century Schoolbook" panose="02040604050505020304" pitchFamily="18" charset="0"/>
              </a:rPr>
              <a:t>print(iris)</a:t>
            </a:r>
            <a:endParaRPr lang="ko-KR" altLang="en-US" sz="1600" dirty="0">
              <a:latin typeface="Century Schoolbook" panose="02040604050505020304" pitchFamily="18" charset="0"/>
            </a:endParaRPr>
          </a:p>
        </p:txBody>
      </p:sp>
      <p:sp>
        <p:nvSpPr>
          <p:cNvPr id="6" name="내용 개체 틀 3">
            <a:extLst>
              <a:ext uri="{FF2B5EF4-FFF2-40B4-BE49-F238E27FC236}">
                <a16:creationId xmlns:a16="http://schemas.microsoft.com/office/drawing/2014/main" id="{120E3795-09F5-4897-A213-6394BCCCDB0D}"/>
              </a:ext>
            </a:extLst>
          </p:cNvPr>
          <p:cNvSpPr txBox="1">
            <a:spLocks/>
          </p:cNvSpPr>
          <p:nvPr/>
        </p:nvSpPr>
        <p:spPr>
          <a:xfrm>
            <a:off x="612648" y="3068960"/>
            <a:ext cx="8153400" cy="2736304"/>
          </a:xfrm>
          <a:prstGeom prst="rect">
            <a:avLst/>
          </a:prstGeom>
          <a:solidFill>
            <a:srgbClr val="CCFFCC"/>
          </a:solidFill>
          <a:ln>
            <a:solidFill>
              <a:schemeClr val="tx1"/>
            </a:solidFill>
          </a:ln>
        </p:spPr>
        <p:txBody>
          <a:bodyPr vert="horz">
            <a:noAutofit/>
          </a:bodyPr>
          <a:lstStyle>
            <a:lvl1pPr indent="0">
              <a:lnSpc>
                <a:spcPts val="1800"/>
              </a:lnSpc>
              <a:spcBef>
                <a:spcPts val="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None/>
              <a:defRPr kumimoji="0" sz="1600">
                <a:latin typeface="Century Schoolbook" panose="02040604050505020304" pitchFamily="18" charset="0"/>
                <a:ea typeface="굴림" panose="020B0600000101010101" pitchFamily="50" charset="-127"/>
                <a:cs typeface="Arial" panose="020B0604020202020204" pitchFamily="34" charset="0"/>
              </a:defRPr>
            </a:lvl1pPr>
            <a:lvl2pPr marL="640080" indent="-274320">
              <a:spcBef>
                <a:spcPts val="55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§"/>
              <a:defRPr kumimoji="0" sz="200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2pPr>
            <a:lvl3pPr indent="-228600">
              <a:spcBef>
                <a:spcPts val="5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§"/>
              <a:defRPr kumimoji="0" sz="200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3pPr>
            <a:lvl4pPr indent="-228600">
              <a:spcBef>
                <a:spcPts val="400"/>
              </a:spcBef>
              <a:buClr>
                <a:schemeClr val="accent3"/>
              </a:buClr>
              <a:buSzPct val="75000"/>
              <a:buFont typeface="Wingdings" panose="05000000000000000000" pitchFamily="2" charset="2"/>
              <a:buChar char=""/>
              <a:defRPr kumimoji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4pPr>
            <a:lvl5pPr indent="-228600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5pPr>
            <a:lvl6pPr marL="2103120" indent="-228600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baseline="0"/>
            </a:lvl6pPr>
            <a:lvl7pPr marL="2377440" indent="-228600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baseline="0"/>
            </a:lvl7pPr>
            <a:lvl8pPr marL="2651760" indent="-228600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baseline="0"/>
            </a:lvl8pPr>
            <a:lvl9pPr marL="2926080" indent="-228600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baseline="0"/>
            </a:lvl9pPr>
          </a:lstStyle>
          <a:p>
            <a:r>
              <a:rPr lang="en-US" altLang="ko-KR" dirty="0"/>
              <a:t>{'data': array([[5.1, 3.5, 1.4, 0.2],</a:t>
            </a:r>
          </a:p>
          <a:p>
            <a:r>
              <a:rPr lang="en-US" altLang="ko-KR" dirty="0"/>
              <a:t>[4.9, 3. , 1.4, 0.2],</a:t>
            </a:r>
          </a:p>
          <a:p>
            <a:r>
              <a:rPr lang="en-US" altLang="ko-KR" dirty="0"/>
              <a:t>[4.7, 3.2, 1.3, 0.2],</a:t>
            </a:r>
          </a:p>
          <a:p>
            <a:r>
              <a:rPr lang="en-US" altLang="ko-KR" dirty="0"/>
              <a:t>[4.6, 3.1, 1.5, 0.2],</a:t>
            </a:r>
          </a:p>
          <a:p>
            <a:r>
              <a:rPr lang="en-US" altLang="ko-KR" dirty="0"/>
              <a:t>[5. , 3.6, 1.4, 0.2],</a:t>
            </a:r>
          </a:p>
          <a:p>
            <a:r>
              <a:rPr lang="en-US" altLang="ko-KR" dirty="0"/>
              <a:t>[5.4, 3.9, 1.7, 0.4],</a:t>
            </a:r>
          </a:p>
          <a:p>
            <a:r>
              <a:rPr lang="en-US" altLang="ko-KR" dirty="0"/>
              <a:t>...</a:t>
            </a:r>
          </a:p>
          <a:p>
            <a:r>
              <a:rPr lang="en-US" altLang="ko-KR" dirty="0"/>
              <a:t>[5.9, 3. , 5.1, 1.8]]),</a:t>
            </a:r>
          </a:p>
          <a:p>
            <a:r>
              <a:rPr lang="en-US" altLang="ko-KR" dirty="0"/>
              <a:t>'target': array([0, 0, 0, 0, 0, 0, 0, 0, 0, 0, 0, 0, 0, 0, 0, 0, 0, 0, 0, 0, 0, 0,</a:t>
            </a:r>
          </a:p>
          <a:p>
            <a:r>
              <a:rPr lang="en-US" altLang="ko-KR" dirty="0"/>
              <a:t>0, 0, 0, 0, 0, 0, 0, 0, 0, 0, 0, 0, 0, 0, 0, 0, 0, 0, 0, 0, 0, 0,</a:t>
            </a:r>
          </a:p>
          <a:p>
            <a:r>
              <a:rPr lang="en-US" altLang="ko-KR" dirty="0"/>
              <a:t>...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675940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A9DB3C-7BCF-4BFC-A270-C7488706C2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붓꽃 데이터 세트</a:t>
            </a:r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2044F4C9-3058-4417-ACEA-04A4A0CAEB93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612775" y="2057400"/>
            <a:ext cx="8153400" cy="3581400"/>
          </a:xfrm>
        </p:spPr>
      </p:pic>
    </p:spTree>
    <p:extLst>
      <p:ext uri="{BB962C8B-B14F-4D97-AF65-F5344CB8AC3E}">
        <p14:creationId xmlns:p14="http://schemas.microsoft.com/office/powerpoint/2010/main" val="39482205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머신러닝과</a:t>
            </a:r>
            <a:r>
              <a:rPr lang="ko-KR" altLang="en-US" dirty="0"/>
              <a:t> 전통적인 프로그래밍과의 차이점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전통적인 접근 방식은 원하는 절차를 </a:t>
            </a:r>
            <a:r>
              <a:rPr lang="en-US" altLang="ko-KR" dirty="0"/>
              <a:t>"</a:t>
            </a:r>
            <a:r>
              <a:rPr lang="ko-KR" altLang="en-US" dirty="0"/>
              <a:t>프로그래밍</a:t>
            </a:r>
            <a:r>
              <a:rPr lang="en-US" altLang="ko-KR" dirty="0"/>
              <a:t>"</a:t>
            </a:r>
            <a:r>
              <a:rPr lang="ko-KR" altLang="en-US" dirty="0"/>
              <a:t>하는 것이다</a:t>
            </a:r>
            <a:r>
              <a:rPr lang="en-US" altLang="ko-KR" dirty="0"/>
              <a:t>. </a:t>
            </a:r>
            <a:r>
              <a:rPr lang="ko-KR" altLang="en-US" dirty="0"/>
              <a:t>즉 인간이 컴퓨터에게 적절한 문제 해결 알고리즘을 만들어서 </a:t>
            </a:r>
            <a:r>
              <a:rPr lang="ko-KR" altLang="en-US" dirty="0" err="1"/>
              <a:t>건네주어야</a:t>
            </a:r>
            <a:r>
              <a:rPr lang="ko-KR" altLang="en-US" dirty="0"/>
              <a:t> 한다</a:t>
            </a:r>
            <a:r>
              <a:rPr lang="en-US" altLang="ko-KR" dirty="0"/>
              <a:t>. </a:t>
            </a:r>
            <a:endParaRPr lang="ko-KR" altLang="en-US" dirty="0"/>
          </a:p>
          <a:p>
            <a:r>
              <a:rPr lang="ko-KR" altLang="en-US" dirty="0"/>
              <a:t>우리는 강아지를 인식하는 프로그램을 작성하지 않는다</a:t>
            </a:r>
            <a:r>
              <a:rPr lang="en-US" altLang="ko-KR" dirty="0"/>
              <a:t>. </a:t>
            </a:r>
            <a:r>
              <a:rPr lang="ko-KR" altLang="en-US" dirty="0"/>
              <a:t>단순히 많은 수의 동물 사진을 </a:t>
            </a:r>
            <a:r>
              <a:rPr lang="ko-KR" altLang="en-US" dirty="0" err="1"/>
              <a:t>머신러닝</a:t>
            </a:r>
            <a:r>
              <a:rPr lang="ko-KR" altLang="en-US" dirty="0"/>
              <a:t> 시스템에 제공하고 어떤 사진이 강아지인지만 알려주면 된다</a:t>
            </a:r>
            <a:r>
              <a:rPr lang="en-US" altLang="ko-KR" dirty="0"/>
              <a:t>. </a:t>
            </a:r>
            <a:r>
              <a:rPr lang="ko-KR" altLang="en-US" dirty="0"/>
              <a:t>이런 식으로 훈련이 진행되면 </a:t>
            </a:r>
            <a:r>
              <a:rPr lang="ko-KR" altLang="en-US" dirty="0" err="1"/>
              <a:t>머신러닝</a:t>
            </a:r>
            <a:r>
              <a:rPr lang="ko-KR" altLang="en-US" dirty="0"/>
              <a:t> 시스템이 스스로 사진에서 강아지를 인식할 수 있다</a:t>
            </a:r>
          </a:p>
          <a:p>
            <a:endParaRPr lang="ko-KR" altLang="en-US" dirty="0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72082239-7401-4784-8A23-DF2012BFA6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672" y="4006458"/>
            <a:ext cx="6414290" cy="2822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89389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BDA1E8-3632-4959-AD94-23FA1F491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훈련 데이터와 테스트 데이터 분리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481F53B-D2A5-43A8-9CAD-78E27B3292F2}"/>
              </a:ext>
            </a:extLst>
          </p:cNvPr>
          <p:cNvSpPr txBox="1">
            <a:spLocks/>
          </p:cNvSpPr>
          <p:nvPr/>
        </p:nvSpPr>
        <p:spPr>
          <a:xfrm>
            <a:off x="612648" y="1600200"/>
            <a:ext cx="8153400" cy="2503450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vert="horz">
            <a:noAutofit/>
          </a:bodyPr>
          <a:lstStyle>
            <a:lvl1pPr marL="320040" indent="-320040" algn="l" rtl="0" eaLnBrk="1" latinLnBrk="1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0" sz="20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1pPr>
            <a:lvl2pPr marL="640080" indent="-274320" algn="l" rtl="0" eaLnBrk="1" latinLnBrk="1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§"/>
              <a:defRPr kumimoji="0" sz="20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2pPr>
            <a:lvl3pPr marL="914400" indent="-228600" algn="l" rtl="0" eaLnBrk="1" latinLnBrk="1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§"/>
              <a:defRPr kumimoji="0" sz="20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3pPr>
            <a:lvl4pPr marL="1371600" indent="-228600" algn="l" rtl="0" eaLnBrk="1" latinLnBrk="1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 panose="05000000000000000000" pitchFamily="2" charset="2"/>
              <a:buChar char=""/>
              <a:defRPr kumimoji="0" sz="18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4pPr>
            <a:lvl5pPr marL="1828800" indent="-228600" algn="l" rtl="0" eaLnBrk="1" latinLnBrk="1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18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5pPr>
            <a:lvl6pPr marL="2103120" indent="-228600" algn="l" rtl="0" eaLnBrk="1" latinLnBrk="1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1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600" dirty="0">
                <a:latin typeface="Century Schoolbook" panose="02040604050505020304" pitchFamily="18" charset="0"/>
              </a:rPr>
              <a:t>from </a:t>
            </a:r>
            <a:r>
              <a:rPr lang="en-US" altLang="ko-KR" sz="1600" dirty="0" err="1">
                <a:latin typeface="Century Schoolbook" panose="02040604050505020304" pitchFamily="18" charset="0"/>
              </a:rPr>
              <a:t>sklearn.model_selection</a:t>
            </a:r>
            <a:r>
              <a:rPr lang="en-US" altLang="ko-KR" sz="1600" dirty="0">
                <a:latin typeface="Century Schoolbook" panose="02040604050505020304" pitchFamily="18" charset="0"/>
              </a:rPr>
              <a:t> import </a:t>
            </a:r>
            <a:r>
              <a:rPr lang="en-US" altLang="ko-KR" sz="1600" dirty="0" err="1">
                <a:latin typeface="Century Schoolbook" panose="02040604050505020304" pitchFamily="18" charset="0"/>
              </a:rPr>
              <a:t>train_test_split</a:t>
            </a:r>
            <a:endParaRPr lang="en-US" altLang="ko-KR" sz="1600" dirty="0">
              <a:latin typeface="Century Schoolbook" panose="02040604050505020304" pitchFamily="18" charset="0"/>
            </a:endParaRPr>
          </a:p>
          <a:p>
            <a:pPr marL="0" indent="0">
              <a:lnSpc>
                <a:spcPts val="18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endParaRPr lang="en-US" altLang="ko-KR" sz="1600" dirty="0">
              <a:latin typeface="Century Schoolbook" panose="02040604050505020304" pitchFamily="18" charset="0"/>
            </a:endParaRPr>
          </a:p>
          <a:p>
            <a:pPr marL="0" indent="0">
              <a:lnSpc>
                <a:spcPts val="18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600" dirty="0">
                <a:latin typeface="Century Schoolbook" panose="02040604050505020304" pitchFamily="18" charset="0"/>
              </a:rPr>
              <a:t>X = </a:t>
            </a:r>
            <a:r>
              <a:rPr lang="en-US" altLang="ko-KR" sz="1600" dirty="0" err="1">
                <a:latin typeface="Century Schoolbook" panose="02040604050505020304" pitchFamily="18" charset="0"/>
              </a:rPr>
              <a:t>iris.data</a:t>
            </a:r>
            <a:endParaRPr lang="en-US" altLang="ko-KR" sz="1600" dirty="0">
              <a:latin typeface="Century Schoolbook" panose="02040604050505020304" pitchFamily="18" charset="0"/>
            </a:endParaRPr>
          </a:p>
          <a:p>
            <a:pPr marL="0" indent="0">
              <a:lnSpc>
                <a:spcPts val="18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600" dirty="0">
                <a:latin typeface="Century Schoolbook" panose="02040604050505020304" pitchFamily="18" charset="0"/>
              </a:rPr>
              <a:t>y = </a:t>
            </a:r>
            <a:r>
              <a:rPr lang="en-US" altLang="ko-KR" sz="1600" dirty="0" err="1">
                <a:latin typeface="Century Schoolbook" panose="02040604050505020304" pitchFamily="18" charset="0"/>
              </a:rPr>
              <a:t>iris.target</a:t>
            </a:r>
            <a:endParaRPr lang="en-US" altLang="ko-KR" sz="1600" dirty="0">
              <a:latin typeface="Century Schoolbook" panose="02040604050505020304" pitchFamily="18" charset="0"/>
            </a:endParaRPr>
          </a:p>
          <a:p>
            <a:pPr marL="0" indent="0">
              <a:lnSpc>
                <a:spcPts val="18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endParaRPr lang="en-US" altLang="ko-KR" sz="1600" dirty="0">
              <a:latin typeface="Century Schoolbook" panose="02040604050505020304" pitchFamily="18" charset="0"/>
            </a:endParaRPr>
          </a:p>
          <a:p>
            <a:pPr marL="0" indent="0">
              <a:lnSpc>
                <a:spcPts val="18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600" dirty="0">
                <a:latin typeface="Century Schoolbook" panose="02040604050505020304" pitchFamily="18" charset="0"/>
              </a:rPr>
              <a:t># (80:20)</a:t>
            </a:r>
            <a:r>
              <a:rPr lang="ko-KR" altLang="en-US" sz="1600" dirty="0">
                <a:latin typeface="Century Schoolbook" panose="02040604050505020304" pitchFamily="18" charset="0"/>
              </a:rPr>
              <a:t>으로 분할한다</a:t>
            </a:r>
            <a:r>
              <a:rPr lang="en-US" altLang="ko-KR" sz="1600" dirty="0">
                <a:latin typeface="Century Schoolbook" panose="02040604050505020304" pitchFamily="18" charset="0"/>
              </a:rPr>
              <a:t>.</a:t>
            </a:r>
          </a:p>
          <a:p>
            <a:pPr marL="0" indent="0">
              <a:lnSpc>
                <a:spcPts val="18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600" dirty="0" err="1">
                <a:latin typeface="Century Schoolbook" panose="02040604050505020304" pitchFamily="18" charset="0"/>
              </a:rPr>
              <a:t>X_train,X_test,y_train,y_test</a:t>
            </a:r>
            <a:r>
              <a:rPr lang="en-US" altLang="ko-KR" sz="1600" dirty="0">
                <a:latin typeface="Century Schoolbook" panose="02040604050505020304" pitchFamily="18" charset="0"/>
              </a:rPr>
              <a:t> = </a:t>
            </a:r>
            <a:r>
              <a:rPr lang="en-US" altLang="ko-KR" sz="1600" dirty="0" err="1">
                <a:latin typeface="Century Schoolbook" panose="02040604050505020304" pitchFamily="18" charset="0"/>
              </a:rPr>
              <a:t>train_test_split</a:t>
            </a:r>
            <a:r>
              <a:rPr lang="en-US" altLang="ko-KR" sz="1600" dirty="0">
                <a:latin typeface="Century Schoolbook" panose="02040604050505020304" pitchFamily="18" charset="0"/>
              </a:rPr>
              <a:t>(</a:t>
            </a:r>
            <a:r>
              <a:rPr lang="en-US" altLang="ko-KR" sz="1600" dirty="0" err="1">
                <a:latin typeface="Century Schoolbook" panose="02040604050505020304" pitchFamily="18" charset="0"/>
              </a:rPr>
              <a:t>X,y,test_size</a:t>
            </a:r>
            <a:r>
              <a:rPr lang="en-US" altLang="ko-KR" sz="1600" dirty="0">
                <a:latin typeface="Century Schoolbook" panose="02040604050505020304" pitchFamily="18" charset="0"/>
              </a:rPr>
              <a:t>=0.2,random_state=4)</a:t>
            </a:r>
          </a:p>
          <a:p>
            <a:pPr marL="0" indent="0">
              <a:lnSpc>
                <a:spcPts val="18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endParaRPr lang="en-US" altLang="ko-KR" sz="1600" dirty="0">
              <a:latin typeface="Century Schoolbook" panose="02040604050505020304" pitchFamily="18" charset="0"/>
            </a:endParaRPr>
          </a:p>
          <a:p>
            <a:pPr marL="0" indent="0">
              <a:lnSpc>
                <a:spcPts val="18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600" dirty="0">
                <a:latin typeface="Century Schoolbook" panose="02040604050505020304" pitchFamily="18" charset="0"/>
              </a:rPr>
              <a:t>print(</a:t>
            </a:r>
            <a:r>
              <a:rPr lang="en-US" altLang="ko-KR" sz="1600" dirty="0" err="1">
                <a:latin typeface="Century Schoolbook" panose="02040604050505020304" pitchFamily="18" charset="0"/>
              </a:rPr>
              <a:t>X_train.shape</a:t>
            </a:r>
            <a:r>
              <a:rPr lang="en-US" altLang="ko-KR" sz="1600" dirty="0">
                <a:latin typeface="Century Schoolbook" panose="02040604050505020304" pitchFamily="18" charset="0"/>
              </a:rPr>
              <a:t>)</a:t>
            </a:r>
          </a:p>
          <a:p>
            <a:pPr marL="0" indent="0">
              <a:lnSpc>
                <a:spcPts val="18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600" dirty="0">
                <a:latin typeface="Century Schoolbook" panose="02040604050505020304" pitchFamily="18" charset="0"/>
              </a:rPr>
              <a:t>print(</a:t>
            </a:r>
            <a:r>
              <a:rPr lang="en-US" altLang="ko-KR" sz="1600" dirty="0" err="1">
                <a:latin typeface="Century Schoolbook" panose="02040604050505020304" pitchFamily="18" charset="0"/>
              </a:rPr>
              <a:t>X_test.shape</a:t>
            </a:r>
            <a:r>
              <a:rPr lang="en-US" altLang="ko-KR" sz="1600" dirty="0">
                <a:latin typeface="Century Schoolbook" panose="02040604050505020304" pitchFamily="18" charset="0"/>
              </a:rPr>
              <a:t>)</a:t>
            </a:r>
            <a:endParaRPr lang="ko-KR" altLang="en-US" sz="1800" dirty="0">
              <a:latin typeface="Century Schoolbook" panose="02040604050505020304" pitchFamily="18" charset="0"/>
            </a:endParaRPr>
          </a:p>
        </p:txBody>
      </p:sp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30AB43AC-FEBB-472A-9D8C-A946E930962D}"/>
              </a:ext>
            </a:extLst>
          </p:cNvPr>
          <p:cNvSpPr txBox="1">
            <a:spLocks/>
          </p:cNvSpPr>
          <p:nvPr/>
        </p:nvSpPr>
        <p:spPr>
          <a:xfrm>
            <a:off x="612648" y="4365104"/>
            <a:ext cx="8153400" cy="644646"/>
          </a:xfrm>
          <a:prstGeom prst="rect">
            <a:avLst/>
          </a:prstGeom>
          <a:solidFill>
            <a:srgbClr val="CCFFCC"/>
          </a:solidFill>
          <a:ln>
            <a:solidFill>
              <a:schemeClr val="tx1"/>
            </a:solidFill>
          </a:ln>
        </p:spPr>
        <p:txBody>
          <a:bodyPr vert="horz">
            <a:noAutofit/>
          </a:bodyPr>
          <a:lstStyle>
            <a:lvl1pPr marL="320040" indent="-320040" algn="l" rtl="0" eaLnBrk="1" latinLnBrk="1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0" sz="20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1pPr>
            <a:lvl2pPr marL="640080" indent="-274320" algn="l" rtl="0" eaLnBrk="1" latinLnBrk="1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§"/>
              <a:defRPr kumimoji="0" sz="20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2pPr>
            <a:lvl3pPr marL="914400" indent="-228600" algn="l" rtl="0" eaLnBrk="1" latinLnBrk="1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§"/>
              <a:defRPr kumimoji="0" sz="20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3pPr>
            <a:lvl4pPr marL="1371600" indent="-228600" algn="l" rtl="0" eaLnBrk="1" latinLnBrk="1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 panose="05000000000000000000" pitchFamily="2" charset="2"/>
              <a:buChar char=""/>
              <a:defRPr kumimoji="0" sz="18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4pPr>
            <a:lvl5pPr marL="1828800" indent="-228600" algn="l" rtl="0" eaLnBrk="1" latinLnBrk="1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18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5pPr>
            <a:lvl6pPr marL="2103120" indent="-228600" algn="l" rtl="0" eaLnBrk="1" latinLnBrk="1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1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600" dirty="0">
                <a:latin typeface="Century Schoolbook" panose="02040604050505020304" pitchFamily="18" charset="0"/>
              </a:rPr>
              <a:t>(120, 4)</a:t>
            </a:r>
          </a:p>
          <a:p>
            <a:pPr marL="0" indent="0">
              <a:lnSpc>
                <a:spcPts val="18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600" dirty="0">
                <a:latin typeface="Century Schoolbook" panose="02040604050505020304" pitchFamily="18" charset="0"/>
              </a:rPr>
              <a:t>(30, 4)</a:t>
            </a:r>
            <a:endParaRPr lang="ko-KR" altLang="en-US" sz="1600" dirty="0">
              <a:latin typeface="Century Schoolbook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5498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832476-5F18-4E69-A612-EE20533D47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모델 선택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367C808-E533-42B4-8442-6F4F270DC76F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k-Nearest Neighbor(</a:t>
            </a:r>
            <a:r>
              <a:rPr lang="en-US" altLang="ko-KR" dirty="0" err="1"/>
              <a:t>kNN</a:t>
            </a:r>
            <a:r>
              <a:rPr lang="en-US" altLang="ko-KR" dirty="0"/>
              <a:t>) </a:t>
            </a:r>
            <a:r>
              <a:rPr lang="ko-KR" altLang="en-US" dirty="0"/>
              <a:t>알고리즘은 모든 </a:t>
            </a:r>
            <a:r>
              <a:rPr lang="ko-KR" altLang="en-US" dirty="0" err="1"/>
              <a:t>머신러닝</a:t>
            </a:r>
            <a:r>
              <a:rPr lang="ko-KR" altLang="en-US" dirty="0"/>
              <a:t> 알고리즘 중에서도 가장 간단하고 이해하기 쉬운 분류 알고리즘이다</a:t>
            </a:r>
            <a:r>
              <a:rPr lang="en-US" altLang="ko-KR" dirty="0"/>
              <a:t>. </a:t>
            </a:r>
          </a:p>
          <a:p>
            <a:r>
              <a:rPr lang="en-US" altLang="ko-KR" dirty="0" err="1"/>
              <a:t>kNN</a:t>
            </a:r>
            <a:r>
              <a:rPr lang="ko-KR" altLang="en-US" dirty="0"/>
              <a:t>은 학습 시에 교사가 존재하는 “지도 학습</a:t>
            </a:r>
            <a:r>
              <a:rPr lang="en-US" altLang="ko-KR" dirty="0"/>
              <a:t>”</a:t>
            </a:r>
            <a:r>
              <a:rPr lang="ko-KR" altLang="en-US" dirty="0"/>
              <a:t>이다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9062571-E754-46CE-B1C9-1913918FC0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712" y="3068960"/>
            <a:ext cx="5038725" cy="314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75672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832476-5F18-4E69-A612-EE20533D47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학습</a:t>
            </a:r>
          </a:p>
        </p:txBody>
      </p:sp>
      <p:sp>
        <p:nvSpPr>
          <p:cNvPr id="6" name="내용 개체 틀 3">
            <a:extLst>
              <a:ext uri="{FF2B5EF4-FFF2-40B4-BE49-F238E27FC236}">
                <a16:creationId xmlns:a16="http://schemas.microsoft.com/office/drawing/2014/main" id="{715AB026-C1B6-4A4E-8707-46AF292C0185}"/>
              </a:ext>
            </a:extLst>
          </p:cNvPr>
          <p:cNvSpPr txBox="1">
            <a:spLocks/>
          </p:cNvSpPr>
          <p:nvPr/>
        </p:nvSpPr>
        <p:spPr>
          <a:xfrm>
            <a:off x="612648" y="1600200"/>
            <a:ext cx="8153400" cy="1180728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vert="horz">
            <a:noAutofit/>
          </a:bodyPr>
          <a:lstStyle>
            <a:lvl1pPr marL="320040" indent="-320040" algn="l" rtl="0" eaLnBrk="1" latinLnBrk="1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0" sz="20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1pPr>
            <a:lvl2pPr marL="640080" indent="-274320" algn="l" rtl="0" eaLnBrk="1" latinLnBrk="1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§"/>
              <a:defRPr kumimoji="0" sz="20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2pPr>
            <a:lvl3pPr marL="914400" indent="-228600" algn="l" rtl="0" eaLnBrk="1" latinLnBrk="1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§"/>
              <a:defRPr kumimoji="0" sz="20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3pPr>
            <a:lvl4pPr marL="1371600" indent="-228600" algn="l" rtl="0" eaLnBrk="1" latinLnBrk="1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 panose="05000000000000000000" pitchFamily="2" charset="2"/>
              <a:buChar char=""/>
              <a:defRPr kumimoji="0" sz="18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4pPr>
            <a:lvl5pPr marL="1828800" indent="-228600" algn="l" rtl="0" eaLnBrk="1" latinLnBrk="1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18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5pPr>
            <a:lvl6pPr marL="2103120" indent="-228600" algn="l" rtl="0" eaLnBrk="1" latinLnBrk="1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1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600" dirty="0">
                <a:latin typeface="Century Schoolbook" panose="02040604050505020304" pitchFamily="18" charset="0"/>
              </a:rPr>
              <a:t>from </a:t>
            </a:r>
            <a:r>
              <a:rPr lang="en-US" altLang="ko-KR" sz="1600" dirty="0" err="1">
                <a:latin typeface="Century Schoolbook" panose="02040604050505020304" pitchFamily="18" charset="0"/>
              </a:rPr>
              <a:t>sklearn.neighbors</a:t>
            </a:r>
            <a:r>
              <a:rPr lang="en-US" altLang="ko-KR" sz="1600" dirty="0">
                <a:latin typeface="Century Schoolbook" panose="02040604050505020304" pitchFamily="18" charset="0"/>
              </a:rPr>
              <a:t> import </a:t>
            </a:r>
            <a:r>
              <a:rPr lang="en-US" altLang="ko-KR" sz="1600" dirty="0" err="1">
                <a:latin typeface="Century Schoolbook" panose="02040604050505020304" pitchFamily="18" charset="0"/>
              </a:rPr>
              <a:t>KNeighborsClassifier</a:t>
            </a:r>
            <a:endParaRPr lang="en-US" altLang="ko-KR" sz="1600" dirty="0">
              <a:latin typeface="Century Schoolbook" panose="02040604050505020304" pitchFamily="18" charset="0"/>
            </a:endParaRPr>
          </a:p>
          <a:p>
            <a:pPr marL="0" indent="0">
              <a:lnSpc>
                <a:spcPts val="18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endParaRPr lang="en-US" altLang="ko-KR" sz="1600" dirty="0">
              <a:latin typeface="Century Schoolbook" panose="02040604050505020304" pitchFamily="18" charset="0"/>
            </a:endParaRPr>
          </a:p>
          <a:p>
            <a:pPr marL="0" indent="0">
              <a:lnSpc>
                <a:spcPts val="18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600" dirty="0" err="1">
                <a:latin typeface="Century Schoolbook" panose="02040604050505020304" pitchFamily="18" charset="0"/>
              </a:rPr>
              <a:t>knn</a:t>
            </a:r>
            <a:r>
              <a:rPr lang="en-US" altLang="ko-KR" sz="1600" dirty="0">
                <a:latin typeface="Century Schoolbook" panose="02040604050505020304" pitchFamily="18" charset="0"/>
              </a:rPr>
              <a:t> = </a:t>
            </a:r>
            <a:r>
              <a:rPr lang="en-US" altLang="ko-KR" sz="1600" dirty="0" err="1">
                <a:latin typeface="Century Schoolbook" panose="02040604050505020304" pitchFamily="18" charset="0"/>
              </a:rPr>
              <a:t>KNeighborsClassifier</a:t>
            </a:r>
            <a:r>
              <a:rPr lang="en-US" altLang="ko-KR" sz="1600" dirty="0">
                <a:latin typeface="Century Schoolbook" panose="02040604050505020304" pitchFamily="18" charset="0"/>
              </a:rPr>
              <a:t>(</a:t>
            </a:r>
            <a:r>
              <a:rPr lang="en-US" altLang="ko-KR" sz="1600" dirty="0" err="1">
                <a:latin typeface="Century Schoolbook" panose="02040604050505020304" pitchFamily="18" charset="0"/>
              </a:rPr>
              <a:t>n_neighbors</a:t>
            </a:r>
            <a:r>
              <a:rPr lang="en-US" altLang="ko-KR" sz="1600" dirty="0">
                <a:latin typeface="Century Schoolbook" panose="02040604050505020304" pitchFamily="18" charset="0"/>
              </a:rPr>
              <a:t>=6)</a:t>
            </a:r>
          </a:p>
          <a:p>
            <a:pPr marL="0" indent="0">
              <a:lnSpc>
                <a:spcPts val="18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600" dirty="0" err="1">
                <a:latin typeface="Century Schoolbook" panose="02040604050505020304" pitchFamily="18" charset="0"/>
              </a:rPr>
              <a:t>knn.fit</a:t>
            </a:r>
            <a:r>
              <a:rPr lang="en-US" altLang="ko-KR" sz="1600" dirty="0">
                <a:latin typeface="Century Schoolbook" panose="02040604050505020304" pitchFamily="18" charset="0"/>
              </a:rPr>
              <a:t>(</a:t>
            </a:r>
            <a:r>
              <a:rPr lang="en-US" altLang="ko-KR" sz="1600" dirty="0" err="1">
                <a:latin typeface="Century Schoolbook" panose="02040604050505020304" pitchFamily="18" charset="0"/>
              </a:rPr>
              <a:t>X_train</a:t>
            </a:r>
            <a:r>
              <a:rPr lang="en-US" altLang="ko-KR" sz="1600" dirty="0">
                <a:latin typeface="Century Schoolbook" panose="02040604050505020304" pitchFamily="18" charset="0"/>
              </a:rPr>
              <a:t>, </a:t>
            </a:r>
            <a:r>
              <a:rPr lang="en-US" altLang="ko-KR" sz="1600" dirty="0" err="1">
                <a:latin typeface="Century Schoolbook" panose="02040604050505020304" pitchFamily="18" charset="0"/>
              </a:rPr>
              <a:t>y_train</a:t>
            </a:r>
            <a:r>
              <a:rPr lang="en-US" altLang="ko-KR" sz="1600" dirty="0">
                <a:latin typeface="Century Schoolbook" panose="02040604050505020304" pitchFamily="18" charset="0"/>
              </a:rPr>
              <a:t>)</a:t>
            </a:r>
            <a:endParaRPr lang="ko-KR" altLang="en-US" sz="1800" dirty="0">
              <a:latin typeface="Century Schoolbook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492187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832476-5F18-4E69-A612-EE20533D47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평가</a:t>
            </a:r>
          </a:p>
        </p:txBody>
      </p:sp>
      <p:sp>
        <p:nvSpPr>
          <p:cNvPr id="6" name="내용 개체 틀 3">
            <a:extLst>
              <a:ext uri="{FF2B5EF4-FFF2-40B4-BE49-F238E27FC236}">
                <a16:creationId xmlns:a16="http://schemas.microsoft.com/office/drawing/2014/main" id="{715AB026-C1B6-4A4E-8707-46AF292C0185}"/>
              </a:ext>
            </a:extLst>
          </p:cNvPr>
          <p:cNvSpPr txBox="1">
            <a:spLocks/>
          </p:cNvSpPr>
          <p:nvPr/>
        </p:nvSpPr>
        <p:spPr>
          <a:xfrm>
            <a:off x="612648" y="1600200"/>
            <a:ext cx="8153400" cy="1180728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vert="horz">
            <a:noAutofit/>
          </a:bodyPr>
          <a:lstStyle>
            <a:lvl1pPr marL="320040" indent="-320040" algn="l" rtl="0" eaLnBrk="1" latinLnBrk="1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0" sz="20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1pPr>
            <a:lvl2pPr marL="640080" indent="-274320" algn="l" rtl="0" eaLnBrk="1" latinLnBrk="1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§"/>
              <a:defRPr kumimoji="0" sz="20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2pPr>
            <a:lvl3pPr marL="914400" indent="-228600" algn="l" rtl="0" eaLnBrk="1" latinLnBrk="1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§"/>
              <a:defRPr kumimoji="0" sz="20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3pPr>
            <a:lvl4pPr marL="1371600" indent="-228600" algn="l" rtl="0" eaLnBrk="1" latinLnBrk="1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 panose="05000000000000000000" pitchFamily="2" charset="2"/>
              <a:buChar char=""/>
              <a:defRPr kumimoji="0" sz="18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4pPr>
            <a:lvl5pPr marL="1828800" indent="-228600" algn="l" rtl="0" eaLnBrk="1" latinLnBrk="1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18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5pPr>
            <a:lvl6pPr marL="2103120" indent="-228600" algn="l" rtl="0" eaLnBrk="1" latinLnBrk="1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1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600" dirty="0" err="1">
                <a:latin typeface="Century Schoolbook" panose="02040604050505020304" pitchFamily="18" charset="0"/>
              </a:rPr>
              <a:t>y_pred</a:t>
            </a:r>
            <a:r>
              <a:rPr lang="en-US" altLang="ko-KR" sz="1600" dirty="0">
                <a:latin typeface="Century Schoolbook" panose="02040604050505020304" pitchFamily="18" charset="0"/>
              </a:rPr>
              <a:t> = </a:t>
            </a:r>
            <a:r>
              <a:rPr lang="en-US" altLang="ko-KR" sz="1600" dirty="0" err="1">
                <a:latin typeface="Century Schoolbook" panose="02040604050505020304" pitchFamily="18" charset="0"/>
              </a:rPr>
              <a:t>knn.predict</a:t>
            </a:r>
            <a:r>
              <a:rPr lang="en-US" altLang="ko-KR" sz="1600" dirty="0">
                <a:latin typeface="Century Schoolbook" panose="02040604050505020304" pitchFamily="18" charset="0"/>
              </a:rPr>
              <a:t>(</a:t>
            </a:r>
            <a:r>
              <a:rPr lang="en-US" altLang="ko-KR" sz="1600" dirty="0" err="1">
                <a:latin typeface="Century Schoolbook" panose="02040604050505020304" pitchFamily="18" charset="0"/>
              </a:rPr>
              <a:t>X_test</a:t>
            </a:r>
            <a:r>
              <a:rPr lang="en-US" altLang="ko-KR" sz="1600" dirty="0">
                <a:latin typeface="Century Schoolbook" panose="02040604050505020304" pitchFamily="18" charset="0"/>
              </a:rPr>
              <a:t>)</a:t>
            </a:r>
          </a:p>
          <a:p>
            <a:pPr marL="0" indent="0">
              <a:lnSpc>
                <a:spcPts val="18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600" dirty="0">
                <a:latin typeface="Century Schoolbook" panose="02040604050505020304" pitchFamily="18" charset="0"/>
              </a:rPr>
              <a:t>from </a:t>
            </a:r>
            <a:r>
              <a:rPr lang="en-US" altLang="ko-KR" sz="1600" dirty="0" err="1">
                <a:latin typeface="Century Schoolbook" panose="02040604050505020304" pitchFamily="18" charset="0"/>
              </a:rPr>
              <a:t>sklearn</a:t>
            </a:r>
            <a:r>
              <a:rPr lang="en-US" altLang="ko-KR" sz="1600" dirty="0">
                <a:latin typeface="Century Schoolbook" panose="02040604050505020304" pitchFamily="18" charset="0"/>
              </a:rPr>
              <a:t> import metrics</a:t>
            </a:r>
          </a:p>
          <a:p>
            <a:pPr marL="0" indent="0">
              <a:lnSpc>
                <a:spcPts val="18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endParaRPr lang="en-US" altLang="ko-KR" sz="1600" dirty="0">
              <a:latin typeface="Century Schoolbook" panose="02040604050505020304" pitchFamily="18" charset="0"/>
            </a:endParaRPr>
          </a:p>
          <a:p>
            <a:pPr marL="0" indent="0">
              <a:lnSpc>
                <a:spcPts val="18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600" dirty="0">
                <a:latin typeface="Century Schoolbook" panose="02040604050505020304" pitchFamily="18" charset="0"/>
              </a:rPr>
              <a:t>scores = </a:t>
            </a:r>
            <a:r>
              <a:rPr lang="en-US" altLang="ko-KR" sz="1600" dirty="0" err="1">
                <a:latin typeface="Century Schoolbook" panose="02040604050505020304" pitchFamily="18" charset="0"/>
              </a:rPr>
              <a:t>metrics.accuracy_score</a:t>
            </a:r>
            <a:r>
              <a:rPr lang="en-US" altLang="ko-KR" sz="1600" dirty="0">
                <a:latin typeface="Century Schoolbook" panose="02040604050505020304" pitchFamily="18" charset="0"/>
              </a:rPr>
              <a:t>(</a:t>
            </a:r>
            <a:r>
              <a:rPr lang="en-US" altLang="ko-KR" sz="1600" dirty="0" err="1">
                <a:latin typeface="Century Schoolbook" panose="02040604050505020304" pitchFamily="18" charset="0"/>
              </a:rPr>
              <a:t>y_test</a:t>
            </a:r>
            <a:r>
              <a:rPr lang="en-US" altLang="ko-KR" sz="1600" dirty="0">
                <a:latin typeface="Century Schoolbook" panose="02040604050505020304" pitchFamily="18" charset="0"/>
              </a:rPr>
              <a:t>, </a:t>
            </a:r>
            <a:r>
              <a:rPr lang="en-US" altLang="ko-KR" sz="1600" dirty="0" err="1">
                <a:latin typeface="Century Schoolbook" panose="02040604050505020304" pitchFamily="18" charset="0"/>
              </a:rPr>
              <a:t>y_pred</a:t>
            </a:r>
            <a:r>
              <a:rPr lang="en-US" altLang="ko-KR" sz="1600" dirty="0">
                <a:latin typeface="Century Schoolbook" panose="02040604050505020304" pitchFamily="18" charset="0"/>
              </a:rPr>
              <a:t>)</a:t>
            </a:r>
            <a:endParaRPr lang="ko-KR" altLang="en-US" sz="1800" dirty="0">
              <a:latin typeface="Century Schoolbook" panose="02040604050505020304" pitchFamily="18" charset="0"/>
            </a:endParaRP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536688D-B7C6-4C28-A610-12730D990370}"/>
              </a:ext>
            </a:extLst>
          </p:cNvPr>
          <p:cNvSpPr txBox="1">
            <a:spLocks/>
          </p:cNvSpPr>
          <p:nvPr/>
        </p:nvSpPr>
        <p:spPr>
          <a:xfrm>
            <a:off x="612648" y="3106677"/>
            <a:ext cx="8153400" cy="644646"/>
          </a:xfrm>
          <a:prstGeom prst="rect">
            <a:avLst/>
          </a:prstGeom>
          <a:solidFill>
            <a:srgbClr val="CCFFCC"/>
          </a:solidFill>
          <a:ln>
            <a:solidFill>
              <a:schemeClr val="tx1"/>
            </a:solidFill>
          </a:ln>
        </p:spPr>
        <p:txBody>
          <a:bodyPr vert="horz">
            <a:noAutofit/>
          </a:bodyPr>
          <a:lstStyle>
            <a:lvl1pPr marL="320040" indent="-320040" algn="l" rtl="0" eaLnBrk="1" latinLnBrk="1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0" sz="20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1pPr>
            <a:lvl2pPr marL="640080" indent="-274320" algn="l" rtl="0" eaLnBrk="1" latinLnBrk="1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§"/>
              <a:defRPr kumimoji="0" sz="20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2pPr>
            <a:lvl3pPr marL="914400" indent="-228600" algn="l" rtl="0" eaLnBrk="1" latinLnBrk="1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§"/>
              <a:defRPr kumimoji="0" sz="20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3pPr>
            <a:lvl4pPr marL="1371600" indent="-228600" algn="l" rtl="0" eaLnBrk="1" latinLnBrk="1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 panose="05000000000000000000" pitchFamily="2" charset="2"/>
              <a:buChar char=""/>
              <a:defRPr kumimoji="0" sz="18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4pPr>
            <a:lvl5pPr marL="1828800" indent="-228600" algn="l" rtl="0" eaLnBrk="1" latinLnBrk="1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18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5pPr>
            <a:lvl6pPr marL="2103120" indent="-228600" algn="l" rtl="0" eaLnBrk="1" latinLnBrk="1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1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600" dirty="0">
                <a:latin typeface="Century Schoolbook" panose="02040604050505020304" pitchFamily="18" charset="0"/>
              </a:rPr>
              <a:t>0.9666666666666667</a:t>
            </a:r>
            <a:endParaRPr lang="ko-KR" altLang="en-US" sz="1600" dirty="0">
              <a:latin typeface="Century Schoolbook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58931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832476-5F18-4E69-A612-EE20533D47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예측</a:t>
            </a:r>
          </a:p>
        </p:txBody>
      </p:sp>
      <p:sp>
        <p:nvSpPr>
          <p:cNvPr id="6" name="내용 개체 틀 3">
            <a:extLst>
              <a:ext uri="{FF2B5EF4-FFF2-40B4-BE49-F238E27FC236}">
                <a16:creationId xmlns:a16="http://schemas.microsoft.com/office/drawing/2014/main" id="{715AB026-C1B6-4A4E-8707-46AF292C0185}"/>
              </a:ext>
            </a:extLst>
          </p:cNvPr>
          <p:cNvSpPr txBox="1">
            <a:spLocks/>
          </p:cNvSpPr>
          <p:nvPr/>
        </p:nvSpPr>
        <p:spPr>
          <a:xfrm>
            <a:off x="612648" y="1600200"/>
            <a:ext cx="8153400" cy="2548880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vert="horz">
            <a:noAutofit/>
          </a:bodyPr>
          <a:lstStyle>
            <a:lvl1pPr marL="320040" indent="-320040" algn="l" rtl="0" eaLnBrk="1" latinLnBrk="1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0" sz="20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1pPr>
            <a:lvl2pPr marL="640080" indent="-274320" algn="l" rtl="0" eaLnBrk="1" latinLnBrk="1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§"/>
              <a:defRPr kumimoji="0" sz="20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2pPr>
            <a:lvl3pPr marL="914400" indent="-228600" algn="l" rtl="0" eaLnBrk="1" latinLnBrk="1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§"/>
              <a:defRPr kumimoji="0" sz="20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3pPr>
            <a:lvl4pPr marL="1371600" indent="-228600" algn="l" rtl="0" eaLnBrk="1" latinLnBrk="1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 panose="05000000000000000000" pitchFamily="2" charset="2"/>
              <a:buChar char=""/>
              <a:defRPr kumimoji="0" sz="18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4pPr>
            <a:lvl5pPr marL="1828800" indent="-228600" algn="l" rtl="0" eaLnBrk="1" latinLnBrk="1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18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5pPr>
            <a:lvl6pPr marL="2103120" indent="-228600" algn="l" rtl="0" eaLnBrk="1" latinLnBrk="1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1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600" dirty="0">
                <a:latin typeface="Century Schoolbook" panose="02040604050505020304" pitchFamily="18" charset="0"/>
              </a:rPr>
              <a:t>classes = {0:'setosa',1:'versicolor',2:'virginica’}</a:t>
            </a:r>
          </a:p>
          <a:p>
            <a:pPr marL="0" indent="0">
              <a:lnSpc>
                <a:spcPts val="18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endParaRPr lang="en-US" altLang="ko-KR" sz="1600" dirty="0">
              <a:latin typeface="Century Schoolbook" panose="02040604050505020304" pitchFamily="18" charset="0"/>
            </a:endParaRPr>
          </a:p>
          <a:p>
            <a:pPr marL="0" indent="0">
              <a:lnSpc>
                <a:spcPts val="18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600" dirty="0">
                <a:latin typeface="Century Schoolbook" panose="02040604050505020304" pitchFamily="18" charset="0"/>
              </a:rPr>
              <a:t># </a:t>
            </a:r>
            <a:r>
              <a:rPr lang="ko-KR" altLang="en-US" sz="1600" dirty="0">
                <a:latin typeface="Century Schoolbook" panose="02040604050505020304" pitchFamily="18" charset="0"/>
              </a:rPr>
              <a:t>전혀 보지 못한 새로운 데이터를 제시해보자</a:t>
            </a:r>
            <a:r>
              <a:rPr lang="en-US" altLang="ko-KR" sz="1600" dirty="0">
                <a:latin typeface="Century Schoolbook" panose="02040604050505020304" pitchFamily="18" charset="0"/>
              </a:rPr>
              <a:t>.</a:t>
            </a:r>
          </a:p>
          <a:p>
            <a:pPr marL="0" indent="0">
              <a:lnSpc>
                <a:spcPts val="18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600" dirty="0" err="1">
                <a:latin typeface="Century Schoolbook" panose="02040604050505020304" pitchFamily="18" charset="0"/>
              </a:rPr>
              <a:t>x_new</a:t>
            </a:r>
            <a:r>
              <a:rPr lang="en-US" altLang="ko-KR" sz="1600" dirty="0">
                <a:latin typeface="Century Schoolbook" panose="02040604050505020304" pitchFamily="18" charset="0"/>
              </a:rPr>
              <a:t> = [[3,4,5,2],  [5,4,2,2]]</a:t>
            </a:r>
          </a:p>
          <a:p>
            <a:pPr marL="0" indent="0">
              <a:lnSpc>
                <a:spcPts val="18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endParaRPr lang="en-US" altLang="ko-KR" sz="1600" dirty="0">
              <a:latin typeface="Century Schoolbook" panose="02040604050505020304" pitchFamily="18" charset="0"/>
            </a:endParaRPr>
          </a:p>
          <a:p>
            <a:pPr marL="0" indent="0">
              <a:lnSpc>
                <a:spcPts val="18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600" dirty="0" err="1">
                <a:latin typeface="Century Schoolbook" panose="02040604050505020304" pitchFamily="18" charset="0"/>
              </a:rPr>
              <a:t>y_predict</a:t>
            </a:r>
            <a:r>
              <a:rPr lang="en-US" altLang="ko-KR" sz="1600" dirty="0">
                <a:latin typeface="Century Schoolbook" panose="02040604050505020304" pitchFamily="18" charset="0"/>
              </a:rPr>
              <a:t> = </a:t>
            </a:r>
            <a:r>
              <a:rPr lang="en-US" altLang="ko-KR" sz="1600" dirty="0" err="1">
                <a:latin typeface="Century Schoolbook" panose="02040604050505020304" pitchFamily="18" charset="0"/>
              </a:rPr>
              <a:t>knn.predict</a:t>
            </a:r>
            <a:r>
              <a:rPr lang="en-US" altLang="ko-KR" sz="1600" dirty="0">
                <a:latin typeface="Century Schoolbook" panose="02040604050505020304" pitchFamily="18" charset="0"/>
              </a:rPr>
              <a:t>(</a:t>
            </a:r>
            <a:r>
              <a:rPr lang="en-US" altLang="ko-KR" sz="1600" dirty="0" err="1">
                <a:latin typeface="Century Schoolbook" panose="02040604050505020304" pitchFamily="18" charset="0"/>
              </a:rPr>
              <a:t>x_new</a:t>
            </a:r>
            <a:r>
              <a:rPr lang="en-US" altLang="ko-KR" sz="1600" dirty="0">
                <a:latin typeface="Century Schoolbook" panose="02040604050505020304" pitchFamily="18" charset="0"/>
              </a:rPr>
              <a:t>)</a:t>
            </a:r>
          </a:p>
          <a:p>
            <a:pPr marL="0" indent="0">
              <a:lnSpc>
                <a:spcPts val="18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endParaRPr lang="en-US" altLang="ko-KR" sz="1600" dirty="0">
              <a:latin typeface="Century Schoolbook" panose="02040604050505020304" pitchFamily="18" charset="0"/>
            </a:endParaRPr>
          </a:p>
          <a:p>
            <a:pPr marL="0" indent="0">
              <a:lnSpc>
                <a:spcPts val="18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600" dirty="0">
                <a:latin typeface="Century Schoolbook" panose="02040604050505020304" pitchFamily="18" charset="0"/>
              </a:rPr>
              <a:t>print(classes[</a:t>
            </a:r>
            <a:r>
              <a:rPr lang="en-US" altLang="ko-KR" sz="1600" dirty="0" err="1">
                <a:latin typeface="Century Schoolbook" panose="02040604050505020304" pitchFamily="18" charset="0"/>
              </a:rPr>
              <a:t>y_predict</a:t>
            </a:r>
            <a:r>
              <a:rPr lang="en-US" altLang="ko-KR" sz="1600" dirty="0">
                <a:latin typeface="Century Schoolbook" panose="02040604050505020304" pitchFamily="18" charset="0"/>
              </a:rPr>
              <a:t>[0]])</a:t>
            </a:r>
          </a:p>
          <a:p>
            <a:pPr marL="0" indent="0">
              <a:lnSpc>
                <a:spcPts val="18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600" dirty="0">
                <a:latin typeface="Century Schoolbook" panose="02040604050505020304" pitchFamily="18" charset="0"/>
              </a:rPr>
              <a:t>print(classes[</a:t>
            </a:r>
            <a:r>
              <a:rPr lang="en-US" altLang="ko-KR" sz="1600" dirty="0" err="1">
                <a:latin typeface="Century Schoolbook" panose="02040604050505020304" pitchFamily="18" charset="0"/>
              </a:rPr>
              <a:t>y_predict</a:t>
            </a:r>
            <a:r>
              <a:rPr lang="en-US" altLang="ko-KR" sz="1600" dirty="0">
                <a:latin typeface="Century Schoolbook" panose="02040604050505020304" pitchFamily="18" charset="0"/>
              </a:rPr>
              <a:t>[1]])</a:t>
            </a:r>
            <a:endParaRPr lang="ko-KR" altLang="en-US" sz="1800" dirty="0">
              <a:latin typeface="Century Schoolbook" panose="02040604050505020304" pitchFamily="18" charset="0"/>
            </a:endParaRP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536688D-B7C6-4C28-A610-12730D990370}"/>
              </a:ext>
            </a:extLst>
          </p:cNvPr>
          <p:cNvSpPr txBox="1">
            <a:spLocks/>
          </p:cNvSpPr>
          <p:nvPr/>
        </p:nvSpPr>
        <p:spPr>
          <a:xfrm>
            <a:off x="619604" y="4437112"/>
            <a:ext cx="8153400" cy="644646"/>
          </a:xfrm>
          <a:prstGeom prst="rect">
            <a:avLst/>
          </a:prstGeom>
          <a:solidFill>
            <a:srgbClr val="CCFFCC"/>
          </a:solidFill>
          <a:ln>
            <a:solidFill>
              <a:schemeClr val="tx1"/>
            </a:solidFill>
          </a:ln>
        </p:spPr>
        <p:txBody>
          <a:bodyPr vert="horz">
            <a:noAutofit/>
          </a:bodyPr>
          <a:lstStyle>
            <a:lvl1pPr marL="320040" indent="-320040" algn="l" rtl="0" eaLnBrk="1" latinLnBrk="1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0" sz="20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1pPr>
            <a:lvl2pPr marL="640080" indent="-274320" algn="l" rtl="0" eaLnBrk="1" latinLnBrk="1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§"/>
              <a:defRPr kumimoji="0" sz="20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2pPr>
            <a:lvl3pPr marL="914400" indent="-228600" algn="l" rtl="0" eaLnBrk="1" latinLnBrk="1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§"/>
              <a:defRPr kumimoji="0" sz="20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3pPr>
            <a:lvl4pPr marL="1371600" indent="-228600" algn="l" rtl="0" eaLnBrk="1" latinLnBrk="1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 panose="05000000000000000000" pitchFamily="2" charset="2"/>
              <a:buChar char=""/>
              <a:defRPr kumimoji="0" sz="18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4pPr>
            <a:lvl5pPr marL="1828800" indent="-228600" algn="l" rtl="0" eaLnBrk="1" latinLnBrk="1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18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5pPr>
            <a:lvl6pPr marL="2103120" indent="-228600" algn="l" rtl="0" eaLnBrk="1" latinLnBrk="1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1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600" dirty="0">
                <a:latin typeface="Century Schoolbook" panose="02040604050505020304" pitchFamily="18" charset="0"/>
              </a:rPr>
              <a:t>versicolor</a:t>
            </a:r>
          </a:p>
          <a:p>
            <a:pPr marL="0" indent="0">
              <a:lnSpc>
                <a:spcPts val="18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600" dirty="0" err="1">
                <a:latin typeface="Century Schoolbook" panose="02040604050505020304" pitchFamily="18" charset="0"/>
              </a:rPr>
              <a:t>setosa</a:t>
            </a:r>
            <a:endParaRPr lang="ko-KR" altLang="en-US" sz="1600" dirty="0">
              <a:latin typeface="Century Schoolbook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875500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0BEB12-692B-417C-BC74-CFF68D95A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ko-KR" altLang="en-US" dirty="0"/>
              <a:t>필기체 숫자를 분류해보자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16B1A7A-B96D-415A-90B9-E03C1FC21477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MNIST</a:t>
            </a:r>
            <a:r>
              <a:rPr lang="ko-KR" altLang="en-US" dirty="0"/>
              <a:t>가 배포하는 필기체 숫자 이미지</a:t>
            </a:r>
            <a:endParaRPr lang="en-US" altLang="ko-KR" dirty="0"/>
          </a:p>
          <a:p>
            <a:r>
              <a:rPr lang="ko-KR" altLang="en-US" dirty="0"/>
              <a:t>우리는 </a:t>
            </a:r>
            <a:r>
              <a:rPr lang="en-US" altLang="ko-KR" dirty="0" err="1"/>
              <a:t>sklearn</a:t>
            </a:r>
            <a:r>
              <a:rPr lang="ko-KR" altLang="en-US" dirty="0"/>
              <a:t>을 사용하여 필기체 숫자 이미지를 인식하는 프로그램을 작성해보자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4DEE953-2553-48BE-A824-BF8CC8153D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232" y="2852936"/>
            <a:ext cx="7126231" cy="3117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47162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832476-5F18-4E69-A612-EE20533D47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세트 읽기</a:t>
            </a:r>
          </a:p>
        </p:txBody>
      </p:sp>
      <p:sp>
        <p:nvSpPr>
          <p:cNvPr id="6" name="내용 개체 틀 3">
            <a:extLst>
              <a:ext uri="{FF2B5EF4-FFF2-40B4-BE49-F238E27FC236}">
                <a16:creationId xmlns:a16="http://schemas.microsoft.com/office/drawing/2014/main" id="{715AB026-C1B6-4A4E-8707-46AF292C0185}"/>
              </a:ext>
            </a:extLst>
          </p:cNvPr>
          <p:cNvSpPr txBox="1">
            <a:spLocks/>
          </p:cNvSpPr>
          <p:nvPr/>
        </p:nvSpPr>
        <p:spPr>
          <a:xfrm>
            <a:off x="612648" y="1600200"/>
            <a:ext cx="8153400" cy="1828800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vert="horz">
            <a:noAutofit/>
          </a:bodyPr>
          <a:lstStyle>
            <a:lvl1pPr marL="320040" indent="-320040" algn="l" rtl="0" eaLnBrk="1" latinLnBrk="1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0" sz="20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1pPr>
            <a:lvl2pPr marL="640080" indent="-274320" algn="l" rtl="0" eaLnBrk="1" latinLnBrk="1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§"/>
              <a:defRPr kumimoji="0" sz="20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2pPr>
            <a:lvl3pPr marL="914400" indent="-228600" algn="l" rtl="0" eaLnBrk="1" latinLnBrk="1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§"/>
              <a:defRPr kumimoji="0" sz="20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3pPr>
            <a:lvl4pPr marL="1371600" indent="-228600" algn="l" rtl="0" eaLnBrk="1" latinLnBrk="1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 panose="05000000000000000000" pitchFamily="2" charset="2"/>
              <a:buChar char=""/>
              <a:defRPr kumimoji="0" sz="18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4pPr>
            <a:lvl5pPr marL="1828800" indent="-228600" algn="l" rtl="0" eaLnBrk="1" latinLnBrk="1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18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5pPr>
            <a:lvl6pPr marL="2103120" indent="-228600" algn="l" rtl="0" eaLnBrk="1" latinLnBrk="1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1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600" dirty="0">
                <a:latin typeface="Century Schoolbook" panose="02040604050505020304" pitchFamily="18" charset="0"/>
              </a:rPr>
              <a:t>import </a:t>
            </a:r>
            <a:r>
              <a:rPr lang="en-US" altLang="ko-KR" sz="1600" dirty="0" err="1">
                <a:latin typeface="Century Schoolbook" panose="02040604050505020304" pitchFamily="18" charset="0"/>
              </a:rPr>
              <a:t>matplotlib.pyplot</a:t>
            </a:r>
            <a:r>
              <a:rPr lang="en-US" altLang="ko-KR" sz="1600" dirty="0">
                <a:latin typeface="Century Schoolbook" panose="02040604050505020304" pitchFamily="18" charset="0"/>
              </a:rPr>
              <a:t> as </a:t>
            </a:r>
            <a:r>
              <a:rPr lang="en-US" altLang="ko-KR" sz="1600" dirty="0" err="1">
                <a:latin typeface="Century Schoolbook" panose="02040604050505020304" pitchFamily="18" charset="0"/>
              </a:rPr>
              <a:t>plt</a:t>
            </a:r>
            <a:endParaRPr lang="en-US" altLang="ko-KR" sz="1600" dirty="0">
              <a:latin typeface="Century Schoolbook" panose="02040604050505020304" pitchFamily="18" charset="0"/>
            </a:endParaRPr>
          </a:p>
          <a:p>
            <a:pPr marL="0" indent="0">
              <a:lnSpc>
                <a:spcPts val="18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600" dirty="0">
                <a:latin typeface="Century Schoolbook" panose="02040604050505020304" pitchFamily="18" charset="0"/>
              </a:rPr>
              <a:t>from </a:t>
            </a:r>
            <a:r>
              <a:rPr lang="en-US" altLang="ko-KR" sz="1600" dirty="0" err="1">
                <a:latin typeface="Century Schoolbook" panose="02040604050505020304" pitchFamily="18" charset="0"/>
              </a:rPr>
              <a:t>sklearn</a:t>
            </a:r>
            <a:r>
              <a:rPr lang="en-US" altLang="ko-KR" sz="1600" dirty="0">
                <a:latin typeface="Century Schoolbook" panose="02040604050505020304" pitchFamily="18" charset="0"/>
              </a:rPr>
              <a:t> import datasets, metrics</a:t>
            </a:r>
          </a:p>
          <a:p>
            <a:pPr marL="0" indent="0">
              <a:lnSpc>
                <a:spcPts val="18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600" dirty="0">
                <a:latin typeface="Century Schoolbook" panose="02040604050505020304" pitchFamily="18" charset="0"/>
              </a:rPr>
              <a:t>from </a:t>
            </a:r>
            <a:r>
              <a:rPr lang="en-US" altLang="ko-KR" sz="1600" dirty="0" err="1">
                <a:latin typeface="Century Schoolbook" panose="02040604050505020304" pitchFamily="18" charset="0"/>
              </a:rPr>
              <a:t>sklearn.model_selection</a:t>
            </a:r>
            <a:r>
              <a:rPr lang="en-US" altLang="ko-KR" sz="1600" dirty="0">
                <a:latin typeface="Century Schoolbook" panose="02040604050505020304" pitchFamily="18" charset="0"/>
              </a:rPr>
              <a:t> import </a:t>
            </a:r>
            <a:r>
              <a:rPr lang="en-US" altLang="ko-KR" sz="1600" dirty="0" err="1">
                <a:latin typeface="Century Schoolbook" panose="02040604050505020304" pitchFamily="18" charset="0"/>
              </a:rPr>
              <a:t>train_test_split</a:t>
            </a:r>
            <a:endParaRPr lang="en-US" altLang="ko-KR" sz="1600" dirty="0">
              <a:latin typeface="Century Schoolbook" panose="02040604050505020304" pitchFamily="18" charset="0"/>
            </a:endParaRPr>
          </a:p>
          <a:p>
            <a:pPr marL="0" indent="0">
              <a:lnSpc>
                <a:spcPts val="18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endParaRPr lang="en-US" altLang="ko-KR" sz="1600" dirty="0">
              <a:latin typeface="Century Schoolbook" panose="02040604050505020304" pitchFamily="18" charset="0"/>
            </a:endParaRPr>
          </a:p>
          <a:p>
            <a:pPr marL="0" indent="0">
              <a:lnSpc>
                <a:spcPts val="18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endParaRPr lang="en-US" altLang="ko-KR" sz="1600" dirty="0">
              <a:latin typeface="Century Schoolbook" panose="02040604050505020304" pitchFamily="18" charset="0"/>
            </a:endParaRPr>
          </a:p>
          <a:p>
            <a:pPr marL="0" indent="0">
              <a:lnSpc>
                <a:spcPts val="18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600" dirty="0">
                <a:latin typeface="Century Schoolbook" panose="02040604050505020304" pitchFamily="18" charset="0"/>
              </a:rPr>
              <a:t>digits = </a:t>
            </a:r>
            <a:r>
              <a:rPr lang="en-US" altLang="ko-KR" sz="1600" dirty="0" err="1">
                <a:latin typeface="Century Schoolbook" panose="02040604050505020304" pitchFamily="18" charset="0"/>
              </a:rPr>
              <a:t>datasets.load_digits</a:t>
            </a:r>
            <a:r>
              <a:rPr lang="en-US" altLang="ko-KR" sz="1600" dirty="0">
                <a:latin typeface="Century Schoolbook" panose="02040604050505020304" pitchFamily="18" charset="0"/>
              </a:rPr>
              <a:t>()</a:t>
            </a:r>
          </a:p>
          <a:p>
            <a:pPr marL="0" indent="0">
              <a:lnSpc>
                <a:spcPts val="18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600" dirty="0" err="1">
                <a:latin typeface="Century Schoolbook" panose="02040604050505020304" pitchFamily="18" charset="0"/>
              </a:rPr>
              <a:t>plt.imshow</a:t>
            </a:r>
            <a:r>
              <a:rPr lang="en-US" altLang="ko-KR" sz="1600" dirty="0">
                <a:latin typeface="Century Schoolbook" panose="02040604050505020304" pitchFamily="18" charset="0"/>
              </a:rPr>
              <a:t>(</a:t>
            </a:r>
            <a:r>
              <a:rPr lang="en-US" altLang="ko-KR" sz="1600" dirty="0" err="1">
                <a:latin typeface="Century Schoolbook" panose="02040604050505020304" pitchFamily="18" charset="0"/>
              </a:rPr>
              <a:t>digits.images</a:t>
            </a:r>
            <a:r>
              <a:rPr lang="en-US" altLang="ko-KR" sz="1600" dirty="0">
                <a:latin typeface="Century Schoolbook" panose="02040604050505020304" pitchFamily="18" charset="0"/>
              </a:rPr>
              <a:t>[0], </a:t>
            </a:r>
            <a:r>
              <a:rPr lang="en-US" altLang="ko-KR" sz="1600" dirty="0" err="1">
                <a:latin typeface="Century Schoolbook" panose="02040604050505020304" pitchFamily="18" charset="0"/>
              </a:rPr>
              <a:t>cmap</a:t>
            </a:r>
            <a:r>
              <a:rPr lang="en-US" altLang="ko-KR" sz="1600" dirty="0">
                <a:latin typeface="Century Schoolbook" panose="02040604050505020304" pitchFamily="18" charset="0"/>
              </a:rPr>
              <a:t>=</a:t>
            </a:r>
            <a:r>
              <a:rPr lang="en-US" altLang="ko-KR" sz="1600" dirty="0" err="1">
                <a:latin typeface="Century Schoolbook" panose="02040604050505020304" pitchFamily="18" charset="0"/>
              </a:rPr>
              <a:t>plt.cm.gray_r</a:t>
            </a:r>
            <a:r>
              <a:rPr lang="en-US" altLang="ko-KR" sz="1600" dirty="0">
                <a:latin typeface="Century Schoolbook" panose="02040604050505020304" pitchFamily="18" charset="0"/>
              </a:rPr>
              <a:t>, interpolation='nearest')</a:t>
            </a:r>
            <a:endParaRPr lang="ko-KR" altLang="en-US" sz="1800" dirty="0">
              <a:latin typeface="Century Schoolbook" panose="02040604050505020304" pitchFamily="18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F95C644-154C-4CF1-BE34-B4C0BE2C06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3808" y="3946693"/>
            <a:ext cx="2100698" cy="2100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36016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02B23C-1983-4902-8A36-DD2D32562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이미지 평탄화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BE9F2CCE-9BFC-40C4-B5B7-0F359E049C7E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668450" y="2636912"/>
            <a:ext cx="8124825" cy="3086100"/>
          </a:xfrm>
        </p:spPr>
      </p:pic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D9C9297-59D9-44BA-977B-BDD63C7CFAC4}"/>
              </a:ext>
            </a:extLst>
          </p:cNvPr>
          <p:cNvSpPr txBox="1">
            <a:spLocks/>
          </p:cNvSpPr>
          <p:nvPr/>
        </p:nvSpPr>
        <p:spPr>
          <a:xfrm>
            <a:off x="612648" y="1600200"/>
            <a:ext cx="8153400" cy="820688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vert="horz">
            <a:noAutofit/>
          </a:bodyPr>
          <a:lstStyle>
            <a:lvl1pPr marL="320040" indent="-320040" algn="l" rtl="0" eaLnBrk="1" latinLnBrk="1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0" sz="20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1pPr>
            <a:lvl2pPr marL="640080" indent="-274320" algn="l" rtl="0" eaLnBrk="1" latinLnBrk="1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§"/>
              <a:defRPr kumimoji="0" sz="20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2pPr>
            <a:lvl3pPr marL="914400" indent="-228600" algn="l" rtl="0" eaLnBrk="1" latinLnBrk="1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§"/>
              <a:defRPr kumimoji="0" sz="20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3pPr>
            <a:lvl4pPr marL="1371600" indent="-228600" algn="l" rtl="0" eaLnBrk="1" latinLnBrk="1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 panose="05000000000000000000" pitchFamily="2" charset="2"/>
              <a:buChar char=""/>
              <a:defRPr kumimoji="0" sz="18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4pPr>
            <a:lvl5pPr marL="1828800" indent="-228600" algn="l" rtl="0" eaLnBrk="1" latinLnBrk="1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18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5pPr>
            <a:lvl6pPr marL="2103120" indent="-228600" algn="l" rtl="0" eaLnBrk="1" latinLnBrk="1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1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pt-BR" altLang="ko-KR" sz="1600" dirty="0">
                <a:latin typeface="Century Schoolbook" panose="02040604050505020304" pitchFamily="18" charset="0"/>
              </a:rPr>
              <a:t>n_samples = len(digits.images)</a:t>
            </a:r>
          </a:p>
          <a:p>
            <a:pPr marL="0" indent="0">
              <a:lnSpc>
                <a:spcPts val="18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endParaRPr lang="pt-BR" altLang="ko-KR" sz="1600" dirty="0">
              <a:latin typeface="Century Schoolbook" panose="02040604050505020304" pitchFamily="18" charset="0"/>
            </a:endParaRPr>
          </a:p>
          <a:p>
            <a:pPr marL="0" indent="0">
              <a:lnSpc>
                <a:spcPts val="18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pt-BR" altLang="ko-KR" sz="1600" dirty="0">
                <a:latin typeface="Century Schoolbook" panose="02040604050505020304" pitchFamily="18" charset="0"/>
              </a:rPr>
              <a:t>data = digits.images.reshape((n_samples, -1))</a:t>
            </a:r>
            <a:endParaRPr lang="ko-KR" altLang="en-US" sz="1800" dirty="0">
              <a:latin typeface="Century Schoolbook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440571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02B23C-1983-4902-8A36-DD2D32562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훈련 데이터와 테스트 데이터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D9C9297-59D9-44BA-977B-BDD63C7CFAC4}"/>
              </a:ext>
            </a:extLst>
          </p:cNvPr>
          <p:cNvSpPr txBox="1">
            <a:spLocks/>
          </p:cNvSpPr>
          <p:nvPr/>
        </p:nvSpPr>
        <p:spPr>
          <a:xfrm>
            <a:off x="612648" y="1600200"/>
            <a:ext cx="8153400" cy="820688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vert="horz">
            <a:noAutofit/>
          </a:bodyPr>
          <a:lstStyle>
            <a:lvl1pPr marL="320040" indent="-320040" algn="l" rtl="0" eaLnBrk="1" latinLnBrk="1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0" sz="20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1pPr>
            <a:lvl2pPr marL="640080" indent="-274320" algn="l" rtl="0" eaLnBrk="1" latinLnBrk="1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§"/>
              <a:defRPr kumimoji="0" sz="20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2pPr>
            <a:lvl3pPr marL="914400" indent="-228600" algn="l" rtl="0" eaLnBrk="1" latinLnBrk="1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§"/>
              <a:defRPr kumimoji="0" sz="20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3pPr>
            <a:lvl4pPr marL="1371600" indent="-228600" algn="l" rtl="0" eaLnBrk="1" latinLnBrk="1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 panose="05000000000000000000" pitchFamily="2" charset="2"/>
              <a:buChar char=""/>
              <a:defRPr kumimoji="0" sz="18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4pPr>
            <a:lvl5pPr marL="1828800" indent="-228600" algn="l" rtl="0" eaLnBrk="1" latinLnBrk="1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18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5pPr>
            <a:lvl6pPr marL="2103120" indent="-228600" algn="l" rtl="0" eaLnBrk="1" latinLnBrk="1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1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600" dirty="0" err="1">
                <a:latin typeface="Century Schoolbook" panose="02040604050505020304" pitchFamily="18" charset="0"/>
              </a:rPr>
              <a:t>X_train</a:t>
            </a:r>
            <a:r>
              <a:rPr lang="en-US" altLang="ko-KR" sz="1600" dirty="0">
                <a:latin typeface="Century Schoolbook" panose="02040604050505020304" pitchFamily="18" charset="0"/>
              </a:rPr>
              <a:t>, </a:t>
            </a:r>
            <a:r>
              <a:rPr lang="en-US" altLang="ko-KR" sz="1600" dirty="0" err="1">
                <a:latin typeface="Century Schoolbook" panose="02040604050505020304" pitchFamily="18" charset="0"/>
              </a:rPr>
              <a:t>X_test</a:t>
            </a:r>
            <a:r>
              <a:rPr lang="en-US" altLang="ko-KR" sz="1600" dirty="0">
                <a:latin typeface="Century Schoolbook" panose="02040604050505020304" pitchFamily="18" charset="0"/>
              </a:rPr>
              <a:t>, </a:t>
            </a:r>
            <a:r>
              <a:rPr lang="en-US" altLang="ko-KR" sz="1600" dirty="0" err="1">
                <a:latin typeface="Century Schoolbook" panose="02040604050505020304" pitchFamily="18" charset="0"/>
              </a:rPr>
              <a:t>y_train</a:t>
            </a:r>
            <a:r>
              <a:rPr lang="en-US" altLang="ko-KR" sz="1600" dirty="0">
                <a:latin typeface="Century Schoolbook" panose="02040604050505020304" pitchFamily="18" charset="0"/>
              </a:rPr>
              <a:t>, </a:t>
            </a:r>
            <a:r>
              <a:rPr lang="en-US" altLang="ko-KR" sz="1600" dirty="0" err="1">
                <a:latin typeface="Century Schoolbook" panose="02040604050505020304" pitchFamily="18" charset="0"/>
              </a:rPr>
              <a:t>y_test</a:t>
            </a:r>
            <a:r>
              <a:rPr lang="en-US" altLang="ko-KR" sz="1600" dirty="0">
                <a:latin typeface="Century Schoolbook" panose="02040604050505020304" pitchFamily="18" charset="0"/>
              </a:rPr>
              <a:t> = </a:t>
            </a:r>
            <a:r>
              <a:rPr lang="en-US" altLang="ko-KR" sz="1600" dirty="0" err="1">
                <a:latin typeface="Century Schoolbook" panose="02040604050505020304" pitchFamily="18" charset="0"/>
              </a:rPr>
              <a:t>train_test_split</a:t>
            </a:r>
            <a:r>
              <a:rPr lang="en-US" altLang="ko-KR" sz="1600" dirty="0">
                <a:latin typeface="Century Schoolbook" panose="02040604050505020304" pitchFamily="18" charset="0"/>
              </a:rPr>
              <a:t>(</a:t>
            </a:r>
          </a:p>
          <a:p>
            <a:pPr marL="0" indent="0">
              <a:lnSpc>
                <a:spcPts val="18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600" dirty="0">
                <a:latin typeface="Century Schoolbook" panose="02040604050505020304" pitchFamily="18" charset="0"/>
              </a:rPr>
              <a:t>		data, </a:t>
            </a:r>
            <a:r>
              <a:rPr lang="en-US" altLang="ko-KR" sz="1600" dirty="0" err="1">
                <a:latin typeface="Century Schoolbook" panose="02040604050505020304" pitchFamily="18" charset="0"/>
              </a:rPr>
              <a:t>digits.target</a:t>
            </a:r>
            <a:r>
              <a:rPr lang="en-US" altLang="ko-KR" sz="1600" dirty="0">
                <a:latin typeface="Century Schoolbook" panose="02040604050505020304" pitchFamily="18" charset="0"/>
              </a:rPr>
              <a:t>, </a:t>
            </a:r>
            <a:r>
              <a:rPr lang="en-US" altLang="ko-KR" sz="1600" dirty="0" err="1">
                <a:latin typeface="Century Schoolbook" panose="02040604050505020304" pitchFamily="18" charset="0"/>
              </a:rPr>
              <a:t>test_size</a:t>
            </a:r>
            <a:r>
              <a:rPr lang="en-US" altLang="ko-KR" sz="1600" dirty="0">
                <a:latin typeface="Century Schoolbook" panose="02040604050505020304" pitchFamily="18" charset="0"/>
              </a:rPr>
              <a:t>=0.2)</a:t>
            </a:r>
            <a:endParaRPr lang="ko-KR" altLang="en-US" sz="1800" dirty="0">
              <a:latin typeface="Century Schoolbook" panose="02040604050505020304" pitchFamily="18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045141F-D8E7-47A8-8791-A7B4D05E4B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728" y="2996952"/>
            <a:ext cx="3695700" cy="196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5635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02B23C-1983-4902-8A36-DD2D32562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모델과 학습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D9C9297-59D9-44BA-977B-BDD63C7CFAC4}"/>
              </a:ext>
            </a:extLst>
          </p:cNvPr>
          <p:cNvSpPr txBox="1">
            <a:spLocks/>
          </p:cNvSpPr>
          <p:nvPr/>
        </p:nvSpPr>
        <p:spPr>
          <a:xfrm>
            <a:off x="612648" y="1600200"/>
            <a:ext cx="8153400" cy="820688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vert="horz">
            <a:noAutofit/>
          </a:bodyPr>
          <a:lstStyle>
            <a:lvl1pPr marL="320040" indent="-320040" algn="l" rtl="0" eaLnBrk="1" latinLnBrk="1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0" sz="20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1pPr>
            <a:lvl2pPr marL="640080" indent="-274320" algn="l" rtl="0" eaLnBrk="1" latinLnBrk="1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§"/>
              <a:defRPr kumimoji="0" sz="20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2pPr>
            <a:lvl3pPr marL="914400" indent="-228600" algn="l" rtl="0" eaLnBrk="1" latinLnBrk="1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§"/>
              <a:defRPr kumimoji="0" sz="20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3pPr>
            <a:lvl4pPr marL="1371600" indent="-228600" algn="l" rtl="0" eaLnBrk="1" latinLnBrk="1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 panose="05000000000000000000" pitchFamily="2" charset="2"/>
              <a:buChar char=""/>
              <a:defRPr kumimoji="0" sz="18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4pPr>
            <a:lvl5pPr marL="1828800" indent="-228600" algn="l" rtl="0" eaLnBrk="1" latinLnBrk="1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18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5pPr>
            <a:lvl6pPr marL="2103120" indent="-228600" algn="l" rtl="0" eaLnBrk="1" latinLnBrk="1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1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600" dirty="0">
                <a:latin typeface="Century Schoolbook" panose="02040604050505020304" pitchFamily="18" charset="0"/>
              </a:rPr>
              <a:t>from </a:t>
            </a:r>
            <a:r>
              <a:rPr lang="en-US" altLang="ko-KR" sz="1600" dirty="0" err="1">
                <a:latin typeface="Century Schoolbook" panose="02040604050505020304" pitchFamily="18" charset="0"/>
              </a:rPr>
              <a:t>sklearn.neighbors</a:t>
            </a:r>
            <a:r>
              <a:rPr lang="en-US" altLang="ko-KR" sz="1600" dirty="0">
                <a:latin typeface="Century Schoolbook" panose="02040604050505020304" pitchFamily="18" charset="0"/>
              </a:rPr>
              <a:t> import </a:t>
            </a:r>
            <a:r>
              <a:rPr lang="en-US" altLang="ko-KR" sz="1600" dirty="0" err="1">
                <a:latin typeface="Century Schoolbook" panose="02040604050505020304" pitchFamily="18" charset="0"/>
              </a:rPr>
              <a:t>KNeighborsClassifier</a:t>
            </a:r>
            <a:endParaRPr lang="en-US" altLang="ko-KR" sz="1600" dirty="0">
              <a:latin typeface="Century Schoolbook" panose="02040604050505020304" pitchFamily="18" charset="0"/>
            </a:endParaRPr>
          </a:p>
          <a:p>
            <a:pPr marL="0" indent="0">
              <a:lnSpc>
                <a:spcPts val="18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600" dirty="0" err="1">
                <a:latin typeface="Century Schoolbook" panose="02040604050505020304" pitchFamily="18" charset="0"/>
              </a:rPr>
              <a:t>knn</a:t>
            </a:r>
            <a:r>
              <a:rPr lang="en-US" altLang="ko-KR" sz="1600" dirty="0">
                <a:latin typeface="Century Schoolbook" panose="02040604050505020304" pitchFamily="18" charset="0"/>
              </a:rPr>
              <a:t> = </a:t>
            </a:r>
            <a:r>
              <a:rPr lang="en-US" altLang="ko-KR" sz="1600" dirty="0" err="1">
                <a:latin typeface="Century Schoolbook" panose="02040604050505020304" pitchFamily="18" charset="0"/>
              </a:rPr>
              <a:t>KNeighborsClassifier</a:t>
            </a:r>
            <a:r>
              <a:rPr lang="en-US" altLang="ko-KR" sz="1600" dirty="0">
                <a:latin typeface="Century Schoolbook" panose="02040604050505020304" pitchFamily="18" charset="0"/>
              </a:rPr>
              <a:t>(</a:t>
            </a:r>
            <a:r>
              <a:rPr lang="en-US" altLang="ko-KR" sz="1600" dirty="0" err="1">
                <a:latin typeface="Century Schoolbook" panose="02040604050505020304" pitchFamily="18" charset="0"/>
              </a:rPr>
              <a:t>n_neighbors</a:t>
            </a:r>
            <a:r>
              <a:rPr lang="en-US" altLang="ko-KR" sz="1600" dirty="0">
                <a:latin typeface="Century Schoolbook" panose="02040604050505020304" pitchFamily="18" charset="0"/>
              </a:rPr>
              <a:t>=6)</a:t>
            </a:r>
            <a:endParaRPr lang="ko-KR" altLang="en-US" sz="1800" dirty="0">
              <a:latin typeface="Century Schoolbook" panose="02040604050505020304" pitchFamily="18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732CE4C-BF8F-4F21-9416-092C73876B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712" y="3068960"/>
            <a:ext cx="5038725" cy="3143250"/>
          </a:xfrm>
          <a:prstGeom prst="rect">
            <a:avLst/>
          </a:prstGeom>
        </p:spPr>
      </p:pic>
      <p:sp>
        <p:nvSpPr>
          <p:cNvPr id="6" name="내용 개체 틀 3">
            <a:extLst>
              <a:ext uri="{FF2B5EF4-FFF2-40B4-BE49-F238E27FC236}">
                <a16:creationId xmlns:a16="http://schemas.microsoft.com/office/drawing/2014/main" id="{AA565079-FA10-418F-B72C-3D68448C8AC3}"/>
              </a:ext>
            </a:extLst>
          </p:cNvPr>
          <p:cNvSpPr txBox="1">
            <a:spLocks/>
          </p:cNvSpPr>
          <p:nvPr/>
        </p:nvSpPr>
        <p:spPr>
          <a:xfrm>
            <a:off x="615364" y="2546745"/>
            <a:ext cx="8153400" cy="53265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vert="horz">
            <a:noAutofit/>
          </a:bodyPr>
          <a:lstStyle>
            <a:lvl1pPr marL="320040" indent="-320040" algn="l" rtl="0" eaLnBrk="1" latinLnBrk="1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0" sz="20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1pPr>
            <a:lvl2pPr marL="640080" indent="-274320" algn="l" rtl="0" eaLnBrk="1" latinLnBrk="1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§"/>
              <a:defRPr kumimoji="0" sz="20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2pPr>
            <a:lvl3pPr marL="914400" indent="-228600" algn="l" rtl="0" eaLnBrk="1" latinLnBrk="1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§"/>
              <a:defRPr kumimoji="0" sz="20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3pPr>
            <a:lvl4pPr marL="1371600" indent="-228600" algn="l" rtl="0" eaLnBrk="1" latinLnBrk="1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 panose="05000000000000000000" pitchFamily="2" charset="2"/>
              <a:buChar char=""/>
              <a:defRPr kumimoji="0" sz="18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4pPr>
            <a:lvl5pPr marL="1828800" indent="-228600" algn="l" rtl="0" eaLnBrk="1" latinLnBrk="1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18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5pPr>
            <a:lvl6pPr marL="2103120" indent="-228600" algn="l" rtl="0" eaLnBrk="1" latinLnBrk="1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1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600" dirty="0" err="1">
                <a:solidFill>
                  <a:srgbClr val="FF0000"/>
                </a:solidFill>
                <a:latin typeface="Century Schoolbook" panose="02040604050505020304" pitchFamily="18" charset="0"/>
              </a:rPr>
              <a:t>knn</a:t>
            </a:r>
            <a:r>
              <a:rPr lang="fr-FR" altLang="ko-KR" sz="1600" dirty="0">
                <a:latin typeface="Century Schoolbook" panose="02040604050505020304" pitchFamily="18" charset="0"/>
              </a:rPr>
              <a:t>.fit(X_train, y_train)</a:t>
            </a:r>
            <a:endParaRPr lang="ko-KR" altLang="en-US" sz="1800" dirty="0">
              <a:latin typeface="Century Schoolbook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2863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예를 들어서 강아지와 고양이를 구별하는 문제를 생각해보자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인간에게는 너무 쉬운 작업이지만 알고리즘으로 구성하기가 매우 어렵다</a:t>
            </a:r>
            <a:r>
              <a:rPr lang="en-US" altLang="ko-KR" dirty="0"/>
              <a:t>. 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2A17801-4111-4569-9105-CD1312C386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56" y="2852936"/>
            <a:ext cx="5952331" cy="1694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40256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832476-5F18-4E69-A612-EE20533D47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예측</a:t>
            </a:r>
          </a:p>
        </p:txBody>
      </p:sp>
      <p:sp>
        <p:nvSpPr>
          <p:cNvPr id="6" name="내용 개체 틀 3">
            <a:extLst>
              <a:ext uri="{FF2B5EF4-FFF2-40B4-BE49-F238E27FC236}">
                <a16:creationId xmlns:a16="http://schemas.microsoft.com/office/drawing/2014/main" id="{715AB026-C1B6-4A4E-8707-46AF292C0185}"/>
              </a:ext>
            </a:extLst>
          </p:cNvPr>
          <p:cNvSpPr txBox="1">
            <a:spLocks/>
          </p:cNvSpPr>
          <p:nvPr/>
        </p:nvSpPr>
        <p:spPr>
          <a:xfrm>
            <a:off x="612648" y="1600200"/>
            <a:ext cx="8153400" cy="1684784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vert="horz">
            <a:noAutofit/>
          </a:bodyPr>
          <a:lstStyle>
            <a:lvl1pPr marL="320040" indent="-320040" algn="l" rtl="0" eaLnBrk="1" latinLnBrk="1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0" sz="20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1pPr>
            <a:lvl2pPr marL="640080" indent="-274320" algn="l" rtl="0" eaLnBrk="1" latinLnBrk="1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§"/>
              <a:defRPr kumimoji="0" sz="20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2pPr>
            <a:lvl3pPr marL="914400" indent="-228600" algn="l" rtl="0" eaLnBrk="1" latinLnBrk="1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§"/>
              <a:defRPr kumimoji="0" sz="20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3pPr>
            <a:lvl4pPr marL="1371600" indent="-228600" algn="l" rtl="0" eaLnBrk="1" latinLnBrk="1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 panose="05000000000000000000" pitchFamily="2" charset="2"/>
              <a:buChar char=""/>
              <a:defRPr kumimoji="0" sz="18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4pPr>
            <a:lvl5pPr marL="1828800" indent="-228600" algn="l" rtl="0" eaLnBrk="1" latinLnBrk="1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18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5pPr>
            <a:lvl6pPr marL="2103120" indent="-228600" algn="l" rtl="0" eaLnBrk="1" latinLnBrk="1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1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600" dirty="0">
                <a:latin typeface="Century Schoolbook" panose="02040604050505020304" pitchFamily="18" charset="0"/>
              </a:rPr>
              <a:t># </a:t>
            </a:r>
            <a:r>
              <a:rPr lang="ko-KR" altLang="en-US" sz="1600" dirty="0">
                <a:latin typeface="Century Schoolbook" panose="02040604050505020304" pitchFamily="18" charset="0"/>
              </a:rPr>
              <a:t>테스트 데이터로 예측해본다</a:t>
            </a:r>
            <a:r>
              <a:rPr lang="en-US" altLang="ko-KR" sz="1600" dirty="0">
                <a:latin typeface="Century Schoolbook" panose="02040604050505020304" pitchFamily="18" charset="0"/>
              </a:rPr>
              <a:t>.</a:t>
            </a:r>
          </a:p>
          <a:p>
            <a:pPr marL="0" indent="0">
              <a:lnSpc>
                <a:spcPts val="18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600" dirty="0" err="1">
                <a:latin typeface="Century Schoolbook" panose="02040604050505020304" pitchFamily="18" charset="0"/>
              </a:rPr>
              <a:t>y_pred</a:t>
            </a:r>
            <a:r>
              <a:rPr lang="en-US" altLang="ko-KR" sz="1600" dirty="0">
                <a:latin typeface="Century Schoolbook" panose="02040604050505020304" pitchFamily="18" charset="0"/>
              </a:rPr>
              <a:t> = </a:t>
            </a:r>
            <a:r>
              <a:rPr lang="en-US" altLang="ko-KR" sz="1600" dirty="0" err="1">
                <a:solidFill>
                  <a:srgbClr val="FF0000"/>
                </a:solidFill>
                <a:latin typeface="Century Schoolbook" panose="02040604050505020304" pitchFamily="18" charset="0"/>
              </a:rPr>
              <a:t>knn</a:t>
            </a:r>
            <a:r>
              <a:rPr lang="en-US" altLang="ko-KR" sz="1600" dirty="0" err="1">
                <a:latin typeface="Century Schoolbook" panose="02040604050505020304" pitchFamily="18" charset="0"/>
              </a:rPr>
              <a:t>.predict</a:t>
            </a:r>
            <a:r>
              <a:rPr lang="en-US" altLang="ko-KR" sz="1600" dirty="0">
                <a:latin typeface="Century Schoolbook" panose="02040604050505020304" pitchFamily="18" charset="0"/>
              </a:rPr>
              <a:t>(</a:t>
            </a:r>
            <a:r>
              <a:rPr lang="en-US" altLang="ko-KR" sz="1600" dirty="0" err="1">
                <a:latin typeface="Century Schoolbook" panose="02040604050505020304" pitchFamily="18" charset="0"/>
              </a:rPr>
              <a:t>X_test</a:t>
            </a:r>
            <a:r>
              <a:rPr lang="en-US" altLang="ko-KR" sz="1600" dirty="0">
                <a:latin typeface="Century Schoolbook" panose="02040604050505020304" pitchFamily="18" charset="0"/>
              </a:rPr>
              <a:t>)</a:t>
            </a:r>
          </a:p>
          <a:p>
            <a:pPr marL="0" indent="0">
              <a:lnSpc>
                <a:spcPts val="18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600" dirty="0">
                <a:latin typeface="Century Schoolbook" panose="02040604050505020304" pitchFamily="18" charset="0"/>
              </a:rPr>
              <a:t># </a:t>
            </a:r>
            <a:r>
              <a:rPr lang="ko-KR" altLang="en-US" sz="1600" dirty="0">
                <a:latin typeface="Century Schoolbook" panose="02040604050505020304" pitchFamily="18" charset="0"/>
              </a:rPr>
              <a:t>정확도를 계산한다</a:t>
            </a:r>
            <a:r>
              <a:rPr lang="en-US" altLang="ko-KR" sz="1600" dirty="0">
                <a:latin typeface="Century Schoolbook" panose="02040604050505020304" pitchFamily="18" charset="0"/>
              </a:rPr>
              <a:t>.</a:t>
            </a:r>
          </a:p>
          <a:p>
            <a:pPr marL="0" indent="0">
              <a:lnSpc>
                <a:spcPts val="18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endParaRPr lang="en-US" altLang="ko-KR" sz="1600" dirty="0">
              <a:latin typeface="Century Schoolbook" panose="02040604050505020304" pitchFamily="18" charset="0"/>
            </a:endParaRPr>
          </a:p>
          <a:p>
            <a:pPr marL="0" indent="0">
              <a:lnSpc>
                <a:spcPts val="18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600" dirty="0">
                <a:latin typeface="Century Schoolbook" panose="02040604050505020304" pitchFamily="18" charset="0"/>
              </a:rPr>
              <a:t>scores = </a:t>
            </a:r>
            <a:r>
              <a:rPr lang="en-US" altLang="ko-KR" sz="1600" dirty="0" err="1">
                <a:latin typeface="Century Schoolbook" panose="02040604050505020304" pitchFamily="18" charset="0"/>
              </a:rPr>
              <a:t>metrics.accuracy_score</a:t>
            </a:r>
            <a:r>
              <a:rPr lang="en-US" altLang="ko-KR" sz="1600" dirty="0">
                <a:latin typeface="Century Schoolbook" panose="02040604050505020304" pitchFamily="18" charset="0"/>
              </a:rPr>
              <a:t>(</a:t>
            </a:r>
            <a:r>
              <a:rPr lang="en-US" altLang="ko-KR" sz="1600" dirty="0" err="1">
                <a:latin typeface="Century Schoolbook" panose="02040604050505020304" pitchFamily="18" charset="0"/>
              </a:rPr>
              <a:t>y_test</a:t>
            </a:r>
            <a:r>
              <a:rPr lang="en-US" altLang="ko-KR" sz="1600" dirty="0">
                <a:latin typeface="Century Schoolbook" panose="02040604050505020304" pitchFamily="18" charset="0"/>
              </a:rPr>
              <a:t>, </a:t>
            </a:r>
            <a:r>
              <a:rPr lang="en-US" altLang="ko-KR" sz="1600" dirty="0" err="1">
                <a:latin typeface="Century Schoolbook" panose="02040604050505020304" pitchFamily="18" charset="0"/>
              </a:rPr>
              <a:t>y_pred</a:t>
            </a:r>
            <a:r>
              <a:rPr lang="en-US" altLang="ko-KR" sz="1600" dirty="0">
                <a:latin typeface="Century Schoolbook" panose="02040604050505020304" pitchFamily="18" charset="0"/>
              </a:rPr>
              <a:t>)</a:t>
            </a:r>
          </a:p>
          <a:p>
            <a:pPr marL="0" indent="0">
              <a:lnSpc>
                <a:spcPts val="18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600" dirty="0">
                <a:latin typeface="Century Schoolbook" panose="02040604050505020304" pitchFamily="18" charset="0"/>
              </a:rPr>
              <a:t>print(scores)</a:t>
            </a:r>
            <a:endParaRPr lang="ko-KR" altLang="en-US" sz="1800" dirty="0">
              <a:latin typeface="Century Schoolbook" panose="02040604050505020304" pitchFamily="18" charset="0"/>
            </a:endParaRP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536688D-B7C6-4C28-A610-12730D990370}"/>
              </a:ext>
            </a:extLst>
          </p:cNvPr>
          <p:cNvSpPr txBox="1">
            <a:spLocks/>
          </p:cNvSpPr>
          <p:nvPr/>
        </p:nvSpPr>
        <p:spPr>
          <a:xfrm>
            <a:off x="635665" y="3768835"/>
            <a:ext cx="8153400" cy="452253"/>
          </a:xfrm>
          <a:prstGeom prst="rect">
            <a:avLst/>
          </a:prstGeom>
          <a:solidFill>
            <a:srgbClr val="CCFFCC"/>
          </a:solidFill>
          <a:ln>
            <a:solidFill>
              <a:schemeClr val="tx1"/>
            </a:solidFill>
          </a:ln>
        </p:spPr>
        <p:txBody>
          <a:bodyPr vert="horz">
            <a:noAutofit/>
          </a:bodyPr>
          <a:lstStyle>
            <a:lvl1pPr marL="320040" indent="-320040" algn="l" rtl="0" eaLnBrk="1" latinLnBrk="1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0" sz="20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1pPr>
            <a:lvl2pPr marL="640080" indent="-274320" algn="l" rtl="0" eaLnBrk="1" latinLnBrk="1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§"/>
              <a:defRPr kumimoji="0" sz="20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2pPr>
            <a:lvl3pPr marL="914400" indent="-228600" algn="l" rtl="0" eaLnBrk="1" latinLnBrk="1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§"/>
              <a:defRPr kumimoji="0" sz="20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3pPr>
            <a:lvl4pPr marL="1371600" indent="-228600" algn="l" rtl="0" eaLnBrk="1" latinLnBrk="1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 panose="05000000000000000000" pitchFamily="2" charset="2"/>
              <a:buChar char=""/>
              <a:defRPr kumimoji="0" sz="18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4pPr>
            <a:lvl5pPr marL="1828800" indent="-228600" algn="l" rtl="0" eaLnBrk="1" latinLnBrk="1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18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5pPr>
            <a:lvl6pPr marL="2103120" indent="-228600" algn="l" rtl="0" eaLnBrk="1" latinLnBrk="1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1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600" dirty="0">
                <a:latin typeface="Century Schoolbook" panose="02040604050505020304" pitchFamily="18" charset="0"/>
              </a:rPr>
              <a:t>0.9532814238042269</a:t>
            </a:r>
            <a:endParaRPr lang="ko-KR" altLang="en-US" sz="1600" dirty="0">
              <a:latin typeface="Century Schoolbook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578747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832476-5F18-4E69-A612-EE20533D47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예측</a:t>
            </a:r>
          </a:p>
        </p:txBody>
      </p:sp>
      <p:sp>
        <p:nvSpPr>
          <p:cNvPr id="6" name="내용 개체 틀 3">
            <a:extLst>
              <a:ext uri="{FF2B5EF4-FFF2-40B4-BE49-F238E27FC236}">
                <a16:creationId xmlns:a16="http://schemas.microsoft.com/office/drawing/2014/main" id="{715AB026-C1B6-4A4E-8707-46AF292C0185}"/>
              </a:ext>
            </a:extLst>
          </p:cNvPr>
          <p:cNvSpPr txBox="1">
            <a:spLocks/>
          </p:cNvSpPr>
          <p:nvPr/>
        </p:nvSpPr>
        <p:spPr>
          <a:xfrm>
            <a:off x="612648" y="1600200"/>
            <a:ext cx="8153400" cy="1396752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vert="horz">
            <a:noAutofit/>
          </a:bodyPr>
          <a:lstStyle>
            <a:lvl1pPr marL="320040" indent="-320040" algn="l" rtl="0" eaLnBrk="1" latinLnBrk="1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0" sz="20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1pPr>
            <a:lvl2pPr marL="640080" indent="-274320" algn="l" rtl="0" eaLnBrk="1" latinLnBrk="1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§"/>
              <a:defRPr kumimoji="0" sz="20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2pPr>
            <a:lvl3pPr marL="914400" indent="-228600" algn="l" rtl="0" eaLnBrk="1" latinLnBrk="1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§"/>
              <a:defRPr kumimoji="0" sz="20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3pPr>
            <a:lvl4pPr marL="1371600" indent="-228600" algn="l" rtl="0" eaLnBrk="1" latinLnBrk="1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 panose="05000000000000000000" pitchFamily="2" charset="2"/>
              <a:buChar char=""/>
              <a:defRPr kumimoji="0" sz="18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4pPr>
            <a:lvl5pPr marL="1828800" indent="-228600" algn="l" rtl="0" eaLnBrk="1" latinLnBrk="1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18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5pPr>
            <a:lvl6pPr marL="2103120" indent="-228600" algn="l" rtl="0" eaLnBrk="1" latinLnBrk="1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1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600" dirty="0">
                <a:latin typeface="Century Schoolbook" panose="02040604050505020304" pitchFamily="18" charset="0"/>
              </a:rPr>
              <a:t># </a:t>
            </a:r>
            <a:r>
              <a:rPr lang="ko-KR" altLang="en-US" sz="1600" dirty="0">
                <a:latin typeface="Century Schoolbook" panose="02040604050505020304" pitchFamily="18" charset="0"/>
              </a:rPr>
              <a:t>이미지를 출력하기 위하여 </a:t>
            </a:r>
            <a:r>
              <a:rPr lang="ko-KR" altLang="en-US" sz="1600" dirty="0" err="1">
                <a:latin typeface="Century Schoolbook" panose="02040604050505020304" pitchFamily="18" charset="0"/>
              </a:rPr>
              <a:t>평탄화된</a:t>
            </a:r>
            <a:r>
              <a:rPr lang="ko-KR" altLang="en-US" sz="1600" dirty="0">
                <a:latin typeface="Century Schoolbook" panose="02040604050505020304" pitchFamily="18" charset="0"/>
              </a:rPr>
              <a:t> 이미지를 다시 </a:t>
            </a:r>
            <a:r>
              <a:rPr lang="en-US" altLang="ko-KR" sz="1600" dirty="0">
                <a:latin typeface="Century Schoolbook" panose="02040604050505020304" pitchFamily="18" charset="0"/>
              </a:rPr>
              <a:t>8×8 </a:t>
            </a:r>
            <a:r>
              <a:rPr lang="ko-KR" altLang="en-US" sz="1600" dirty="0">
                <a:latin typeface="Century Schoolbook" panose="02040604050505020304" pitchFamily="18" charset="0"/>
              </a:rPr>
              <a:t>형상으로 만든다</a:t>
            </a:r>
            <a:r>
              <a:rPr lang="en-US" altLang="ko-KR" sz="1600" dirty="0">
                <a:latin typeface="Century Schoolbook" panose="02040604050505020304" pitchFamily="18" charset="0"/>
              </a:rPr>
              <a:t>.</a:t>
            </a:r>
          </a:p>
          <a:p>
            <a:pPr marL="0" indent="0">
              <a:lnSpc>
                <a:spcPts val="18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600" dirty="0" err="1">
                <a:latin typeface="Century Schoolbook" panose="02040604050505020304" pitchFamily="18" charset="0"/>
              </a:rPr>
              <a:t>plt.imshow</a:t>
            </a:r>
            <a:r>
              <a:rPr lang="en-US" altLang="ko-KR" sz="1600" dirty="0">
                <a:latin typeface="Century Schoolbook" panose="02040604050505020304" pitchFamily="18" charset="0"/>
              </a:rPr>
              <a:t>(</a:t>
            </a:r>
            <a:r>
              <a:rPr lang="en-US" altLang="ko-KR" sz="1600" dirty="0" err="1">
                <a:latin typeface="Century Schoolbook" panose="02040604050505020304" pitchFamily="18" charset="0"/>
              </a:rPr>
              <a:t>X_test</a:t>
            </a:r>
            <a:r>
              <a:rPr lang="en-US" altLang="ko-KR" sz="1600" dirty="0">
                <a:latin typeface="Century Schoolbook" panose="02040604050505020304" pitchFamily="18" charset="0"/>
              </a:rPr>
              <a:t>[10].reshape(8,8), </a:t>
            </a:r>
            <a:r>
              <a:rPr lang="en-US" altLang="ko-KR" sz="1600" dirty="0" err="1">
                <a:latin typeface="Century Schoolbook" panose="02040604050505020304" pitchFamily="18" charset="0"/>
              </a:rPr>
              <a:t>cmap</a:t>
            </a:r>
            <a:r>
              <a:rPr lang="en-US" altLang="ko-KR" sz="1600" dirty="0">
                <a:latin typeface="Century Schoolbook" panose="02040604050505020304" pitchFamily="18" charset="0"/>
              </a:rPr>
              <a:t>=</a:t>
            </a:r>
            <a:r>
              <a:rPr lang="en-US" altLang="ko-KR" sz="1600" dirty="0" err="1">
                <a:latin typeface="Century Schoolbook" panose="02040604050505020304" pitchFamily="18" charset="0"/>
              </a:rPr>
              <a:t>plt.cm.gray_r</a:t>
            </a:r>
            <a:r>
              <a:rPr lang="en-US" altLang="ko-KR" sz="1600" dirty="0">
                <a:latin typeface="Century Schoolbook" panose="02040604050505020304" pitchFamily="18" charset="0"/>
              </a:rPr>
              <a:t>, interpolation='nearest’)</a:t>
            </a:r>
          </a:p>
          <a:p>
            <a:pPr marL="0" indent="0">
              <a:lnSpc>
                <a:spcPts val="18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endParaRPr lang="en-US" altLang="ko-KR" sz="1600" dirty="0">
              <a:latin typeface="Century Schoolbook" panose="02040604050505020304" pitchFamily="18" charset="0"/>
            </a:endParaRPr>
          </a:p>
          <a:p>
            <a:pPr marL="0" indent="0">
              <a:lnSpc>
                <a:spcPts val="18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600" dirty="0" err="1">
                <a:latin typeface="Century Schoolbook" panose="02040604050505020304" pitchFamily="18" charset="0"/>
              </a:rPr>
              <a:t>y_pred</a:t>
            </a:r>
            <a:r>
              <a:rPr lang="en-US" altLang="ko-KR" sz="1600" dirty="0">
                <a:latin typeface="Century Schoolbook" panose="02040604050505020304" pitchFamily="18" charset="0"/>
              </a:rPr>
              <a:t> = </a:t>
            </a:r>
            <a:r>
              <a:rPr lang="en-US" altLang="ko-KR" sz="1600" dirty="0" err="1">
                <a:latin typeface="Century Schoolbook" panose="02040604050505020304" pitchFamily="18" charset="0"/>
              </a:rPr>
              <a:t>knn.predict</a:t>
            </a:r>
            <a:r>
              <a:rPr lang="en-US" altLang="ko-KR" sz="1600" dirty="0">
                <a:latin typeface="Century Schoolbook" panose="02040604050505020304" pitchFamily="18" charset="0"/>
              </a:rPr>
              <a:t>([</a:t>
            </a:r>
            <a:r>
              <a:rPr lang="en-US" altLang="ko-KR" sz="1600" dirty="0" err="1">
                <a:latin typeface="Century Schoolbook" panose="02040604050505020304" pitchFamily="18" charset="0"/>
              </a:rPr>
              <a:t>X_test</a:t>
            </a:r>
            <a:r>
              <a:rPr lang="en-US" altLang="ko-KR" sz="1600" dirty="0">
                <a:latin typeface="Century Schoolbook" panose="02040604050505020304" pitchFamily="18" charset="0"/>
              </a:rPr>
              <a:t>[10]]) # </a:t>
            </a:r>
            <a:r>
              <a:rPr lang="ko-KR" altLang="en-US" sz="1600" dirty="0">
                <a:latin typeface="Century Schoolbook" panose="02040604050505020304" pitchFamily="18" charset="0"/>
              </a:rPr>
              <a:t>입력은 항상 </a:t>
            </a:r>
            <a:r>
              <a:rPr lang="en-US" altLang="ko-KR" sz="1600" dirty="0">
                <a:latin typeface="Century Schoolbook" panose="02040604050505020304" pitchFamily="18" charset="0"/>
              </a:rPr>
              <a:t>2</a:t>
            </a:r>
            <a:r>
              <a:rPr lang="ko-KR" altLang="en-US" sz="1600" dirty="0">
                <a:latin typeface="Century Schoolbook" panose="02040604050505020304" pitchFamily="18" charset="0"/>
              </a:rPr>
              <a:t>차원 행렬이어야 한다</a:t>
            </a:r>
            <a:r>
              <a:rPr lang="en-US" altLang="ko-KR" sz="1600" dirty="0">
                <a:latin typeface="Century Schoolbook" panose="02040604050505020304" pitchFamily="18" charset="0"/>
              </a:rPr>
              <a:t>.</a:t>
            </a:r>
          </a:p>
          <a:p>
            <a:pPr marL="0" indent="0">
              <a:lnSpc>
                <a:spcPts val="18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600" dirty="0">
                <a:latin typeface="Century Schoolbook" panose="02040604050505020304" pitchFamily="18" charset="0"/>
              </a:rPr>
              <a:t>print(</a:t>
            </a:r>
            <a:r>
              <a:rPr lang="en-US" altLang="ko-KR" sz="1600" dirty="0" err="1">
                <a:latin typeface="Century Schoolbook" panose="02040604050505020304" pitchFamily="18" charset="0"/>
              </a:rPr>
              <a:t>y_pred</a:t>
            </a:r>
            <a:r>
              <a:rPr lang="en-US" altLang="ko-KR" sz="1600" dirty="0">
                <a:latin typeface="Century Schoolbook" panose="02040604050505020304" pitchFamily="18" charset="0"/>
              </a:rPr>
              <a:t>)</a:t>
            </a:r>
            <a:endParaRPr lang="ko-KR" altLang="en-US" sz="1800" dirty="0">
              <a:latin typeface="Century Schoolbook" panose="02040604050505020304" pitchFamily="18" charset="0"/>
            </a:endParaRP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536688D-B7C6-4C28-A610-12730D990370}"/>
              </a:ext>
            </a:extLst>
          </p:cNvPr>
          <p:cNvSpPr txBox="1">
            <a:spLocks/>
          </p:cNvSpPr>
          <p:nvPr/>
        </p:nvSpPr>
        <p:spPr>
          <a:xfrm>
            <a:off x="612648" y="3231914"/>
            <a:ext cx="8153400" cy="452253"/>
          </a:xfrm>
          <a:prstGeom prst="rect">
            <a:avLst/>
          </a:prstGeom>
          <a:solidFill>
            <a:srgbClr val="CCFFCC"/>
          </a:solidFill>
          <a:ln>
            <a:solidFill>
              <a:schemeClr val="tx1"/>
            </a:solidFill>
          </a:ln>
        </p:spPr>
        <p:txBody>
          <a:bodyPr vert="horz">
            <a:noAutofit/>
          </a:bodyPr>
          <a:lstStyle>
            <a:lvl1pPr marL="320040" indent="-320040" algn="l" rtl="0" eaLnBrk="1" latinLnBrk="1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0" sz="20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1pPr>
            <a:lvl2pPr marL="640080" indent="-274320" algn="l" rtl="0" eaLnBrk="1" latinLnBrk="1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§"/>
              <a:defRPr kumimoji="0" sz="20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2pPr>
            <a:lvl3pPr marL="914400" indent="-228600" algn="l" rtl="0" eaLnBrk="1" latinLnBrk="1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§"/>
              <a:defRPr kumimoji="0" sz="20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3pPr>
            <a:lvl4pPr marL="1371600" indent="-228600" algn="l" rtl="0" eaLnBrk="1" latinLnBrk="1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 panose="05000000000000000000" pitchFamily="2" charset="2"/>
              <a:buChar char=""/>
              <a:defRPr kumimoji="0" sz="18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4pPr>
            <a:lvl5pPr marL="1828800" indent="-228600" algn="l" rtl="0" eaLnBrk="1" latinLnBrk="1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18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5pPr>
            <a:lvl6pPr marL="2103120" indent="-228600" algn="l" rtl="0" eaLnBrk="1" latinLnBrk="1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1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600" dirty="0">
                <a:latin typeface="Century Schoolbook" panose="02040604050505020304" pitchFamily="18" charset="0"/>
              </a:rPr>
              <a:t>[3]</a:t>
            </a:r>
            <a:endParaRPr lang="ko-KR" altLang="en-US" sz="1600" dirty="0">
              <a:latin typeface="Century Schoolbook" panose="02040604050505020304" pitchFamily="18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226B4CD-3F6C-46B1-AE0C-F243617A9F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5856" y="4070053"/>
            <a:ext cx="2375493" cy="2375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61082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EF11EB-2FE3-41D5-BCBC-7C99D6CA6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머신러닝</a:t>
            </a:r>
            <a:r>
              <a:rPr lang="ko-KR" altLang="en-US" dirty="0"/>
              <a:t> 알고리즘의 성능평가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7CD982C-CC52-456C-876A-A2FA90CD2DAD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정확도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혼동행렬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4CBA91F-E89B-4027-A3DA-8EA7F4DF11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3688" y="1988840"/>
            <a:ext cx="4914900" cy="8572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6F7DDFA-A9B0-4D81-9E71-44BA8A0927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5776" y="3463265"/>
            <a:ext cx="3895725" cy="230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73006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9AB372-A512-4D3B-94E8-54E4EFABF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혼동 행렬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FA5C3EB-C936-40C5-B264-773771E3177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긍정을 긍정으로 올바르게 예측하면 </a:t>
            </a:r>
            <a:r>
              <a:rPr lang="en-US" altLang="ko-KR" dirty="0"/>
              <a:t>TP(True Positive)</a:t>
            </a:r>
            <a:r>
              <a:rPr lang="ko-KR" altLang="en-US" dirty="0"/>
              <a:t>라고 한다</a:t>
            </a:r>
            <a:r>
              <a:rPr lang="en-US" altLang="ko-KR" dirty="0"/>
              <a:t>. </a:t>
            </a:r>
            <a:r>
              <a:rPr lang="ko-KR" altLang="en-US" dirty="0"/>
              <a:t>앞에 </a:t>
            </a:r>
            <a:r>
              <a:rPr lang="en-US" altLang="ko-KR" dirty="0"/>
              <a:t>True</a:t>
            </a:r>
            <a:r>
              <a:rPr lang="ko-KR" altLang="en-US" dirty="0"/>
              <a:t>가 붙으면 예측과 실제가 같다는 의미이다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긍정을 부정으로 잘못 예측하면 </a:t>
            </a:r>
            <a:r>
              <a:rPr lang="en-US" altLang="ko-KR" dirty="0"/>
              <a:t>FN(False </a:t>
            </a:r>
            <a:r>
              <a:rPr lang="en-US" altLang="ko-KR" dirty="0" err="1"/>
              <a:t>Nagative</a:t>
            </a:r>
            <a:r>
              <a:rPr lang="en-US" altLang="ko-KR" dirty="0"/>
              <a:t>)</a:t>
            </a:r>
            <a:r>
              <a:rPr lang="ko-KR" altLang="en-US" dirty="0"/>
              <a:t>라고 한다</a:t>
            </a:r>
            <a:r>
              <a:rPr lang="en-US" altLang="ko-KR" dirty="0"/>
              <a:t>. </a:t>
            </a:r>
            <a:r>
              <a:rPr lang="ko-KR" altLang="en-US" dirty="0"/>
              <a:t>앞에 </a:t>
            </a:r>
            <a:r>
              <a:rPr lang="en-US" altLang="ko-KR" dirty="0"/>
              <a:t>False</a:t>
            </a:r>
            <a:r>
              <a:rPr lang="ko-KR" altLang="en-US" dirty="0"/>
              <a:t>가 붙으면 예측과 실제가 틀리다는 의미이다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부정을 긍정으로 잘못 예측하면 </a:t>
            </a:r>
            <a:r>
              <a:rPr lang="en-US" altLang="ko-KR" dirty="0"/>
              <a:t>FP(False Positive)</a:t>
            </a:r>
            <a:r>
              <a:rPr lang="ko-KR" altLang="en-US" dirty="0"/>
              <a:t>라고 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부정을 부정으로 올바르게 예측하면 </a:t>
            </a:r>
            <a:r>
              <a:rPr lang="en-US" altLang="ko-KR" dirty="0"/>
              <a:t>TN(True </a:t>
            </a:r>
            <a:r>
              <a:rPr lang="en-US" altLang="ko-KR" dirty="0" err="1"/>
              <a:t>Nagative</a:t>
            </a:r>
            <a:r>
              <a:rPr lang="en-US" altLang="ko-KR" dirty="0"/>
              <a:t>)</a:t>
            </a:r>
            <a:r>
              <a:rPr lang="ko-KR" altLang="en-US" dirty="0"/>
              <a:t>라고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C56C6C7-D9FD-483B-8B2C-EA25711BA3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5673" y="4429567"/>
            <a:ext cx="5467350" cy="81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68310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832476-5F18-4E69-A612-EE20533D47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혼동 행렬 출력</a:t>
            </a:r>
          </a:p>
        </p:txBody>
      </p:sp>
      <p:sp>
        <p:nvSpPr>
          <p:cNvPr id="6" name="내용 개체 틀 3">
            <a:extLst>
              <a:ext uri="{FF2B5EF4-FFF2-40B4-BE49-F238E27FC236}">
                <a16:creationId xmlns:a16="http://schemas.microsoft.com/office/drawing/2014/main" id="{715AB026-C1B6-4A4E-8707-46AF292C0185}"/>
              </a:ext>
            </a:extLst>
          </p:cNvPr>
          <p:cNvSpPr txBox="1">
            <a:spLocks/>
          </p:cNvSpPr>
          <p:nvPr/>
        </p:nvSpPr>
        <p:spPr>
          <a:xfrm>
            <a:off x="612648" y="1600200"/>
            <a:ext cx="8153400" cy="485313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vert="horz">
            <a:noAutofit/>
          </a:bodyPr>
          <a:lstStyle>
            <a:lvl1pPr marL="320040" indent="-320040" algn="l" rtl="0" eaLnBrk="1" latinLnBrk="1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0" sz="20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1pPr>
            <a:lvl2pPr marL="640080" indent="-274320" algn="l" rtl="0" eaLnBrk="1" latinLnBrk="1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§"/>
              <a:defRPr kumimoji="0" sz="20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2pPr>
            <a:lvl3pPr marL="914400" indent="-228600" algn="l" rtl="0" eaLnBrk="1" latinLnBrk="1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§"/>
              <a:defRPr kumimoji="0" sz="20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3pPr>
            <a:lvl4pPr marL="1371600" indent="-228600" algn="l" rtl="0" eaLnBrk="1" latinLnBrk="1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 panose="05000000000000000000" pitchFamily="2" charset="2"/>
              <a:buChar char=""/>
              <a:defRPr kumimoji="0" sz="18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4pPr>
            <a:lvl5pPr marL="1828800" indent="-228600" algn="l" rtl="0" eaLnBrk="1" latinLnBrk="1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18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5pPr>
            <a:lvl6pPr marL="2103120" indent="-228600" algn="l" rtl="0" eaLnBrk="1" latinLnBrk="1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1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600" dirty="0">
                <a:latin typeface="Century Schoolbook" panose="02040604050505020304" pitchFamily="18" charset="0"/>
              </a:rPr>
              <a:t>import </a:t>
            </a:r>
            <a:r>
              <a:rPr lang="en-US" altLang="ko-KR" sz="1600" dirty="0" err="1">
                <a:latin typeface="Century Schoolbook" panose="02040604050505020304" pitchFamily="18" charset="0"/>
              </a:rPr>
              <a:t>matplotlib.pyplot</a:t>
            </a:r>
            <a:r>
              <a:rPr lang="en-US" altLang="ko-KR" sz="1600" dirty="0">
                <a:latin typeface="Century Schoolbook" panose="02040604050505020304" pitchFamily="18" charset="0"/>
              </a:rPr>
              <a:t> as </a:t>
            </a:r>
            <a:r>
              <a:rPr lang="en-US" altLang="ko-KR" sz="1600" dirty="0" err="1">
                <a:latin typeface="Century Schoolbook" panose="02040604050505020304" pitchFamily="18" charset="0"/>
              </a:rPr>
              <a:t>plt</a:t>
            </a:r>
            <a:endParaRPr lang="en-US" altLang="ko-KR" sz="1600" dirty="0">
              <a:latin typeface="Century Schoolbook" panose="02040604050505020304" pitchFamily="18" charset="0"/>
            </a:endParaRPr>
          </a:p>
          <a:p>
            <a:pPr marL="0" indent="0">
              <a:lnSpc>
                <a:spcPts val="18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endParaRPr lang="en-US" altLang="ko-KR" sz="1600" dirty="0">
              <a:latin typeface="Century Schoolbook" panose="02040604050505020304" pitchFamily="18" charset="0"/>
            </a:endParaRPr>
          </a:p>
          <a:p>
            <a:pPr marL="0" indent="0">
              <a:lnSpc>
                <a:spcPts val="18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600" dirty="0">
                <a:latin typeface="Century Schoolbook" panose="02040604050505020304" pitchFamily="18" charset="0"/>
              </a:rPr>
              <a:t>from </a:t>
            </a:r>
            <a:r>
              <a:rPr lang="en-US" altLang="ko-KR" sz="1600" dirty="0" err="1">
                <a:latin typeface="Century Schoolbook" panose="02040604050505020304" pitchFamily="18" charset="0"/>
              </a:rPr>
              <a:t>sklearn</a:t>
            </a:r>
            <a:r>
              <a:rPr lang="en-US" altLang="ko-KR" sz="1600" dirty="0">
                <a:latin typeface="Century Schoolbook" panose="02040604050505020304" pitchFamily="18" charset="0"/>
              </a:rPr>
              <a:t> import datasets, metrics</a:t>
            </a:r>
          </a:p>
          <a:p>
            <a:pPr marL="0" indent="0">
              <a:lnSpc>
                <a:spcPts val="18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600" dirty="0">
                <a:latin typeface="Century Schoolbook" panose="02040604050505020304" pitchFamily="18" charset="0"/>
              </a:rPr>
              <a:t>from </a:t>
            </a:r>
            <a:r>
              <a:rPr lang="en-US" altLang="ko-KR" sz="1600" dirty="0" err="1">
                <a:latin typeface="Century Schoolbook" panose="02040604050505020304" pitchFamily="18" charset="0"/>
              </a:rPr>
              <a:t>sklearn.model_selection</a:t>
            </a:r>
            <a:r>
              <a:rPr lang="en-US" altLang="ko-KR" sz="1600" dirty="0">
                <a:latin typeface="Century Schoolbook" panose="02040604050505020304" pitchFamily="18" charset="0"/>
              </a:rPr>
              <a:t> import </a:t>
            </a:r>
            <a:r>
              <a:rPr lang="en-US" altLang="ko-KR" sz="1600" dirty="0" err="1">
                <a:latin typeface="Century Schoolbook" panose="02040604050505020304" pitchFamily="18" charset="0"/>
              </a:rPr>
              <a:t>train_test_split</a:t>
            </a:r>
            <a:endParaRPr lang="en-US" altLang="ko-KR" sz="1600" dirty="0">
              <a:latin typeface="Century Schoolbook" panose="02040604050505020304" pitchFamily="18" charset="0"/>
            </a:endParaRPr>
          </a:p>
          <a:p>
            <a:pPr marL="0" indent="0">
              <a:lnSpc>
                <a:spcPts val="18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endParaRPr lang="en-US" altLang="ko-KR" sz="1600" dirty="0">
              <a:latin typeface="Century Schoolbook" panose="02040604050505020304" pitchFamily="18" charset="0"/>
            </a:endParaRPr>
          </a:p>
          <a:p>
            <a:pPr marL="0" indent="0">
              <a:lnSpc>
                <a:spcPts val="18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600" dirty="0">
                <a:latin typeface="Century Schoolbook" panose="02040604050505020304" pitchFamily="18" charset="0"/>
              </a:rPr>
              <a:t>digits = </a:t>
            </a:r>
            <a:r>
              <a:rPr lang="en-US" altLang="ko-KR" sz="1600" dirty="0" err="1">
                <a:latin typeface="Century Schoolbook" panose="02040604050505020304" pitchFamily="18" charset="0"/>
              </a:rPr>
              <a:t>datasets.load_digits</a:t>
            </a:r>
            <a:r>
              <a:rPr lang="en-US" altLang="ko-KR" sz="1600" dirty="0">
                <a:latin typeface="Century Schoolbook" panose="02040604050505020304" pitchFamily="18" charset="0"/>
              </a:rPr>
              <a:t>()</a:t>
            </a:r>
          </a:p>
          <a:p>
            <a:pPr marL="0" indent="0">
              <a:lnSpc>
                <a:spcPts val="18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600" dirty="0" err="1">
                <a:latin typeface="Century Schoolbook" panose="02040604050505020304" pitchFamily="18" charset="0"/>
              </a:rPr>
              <a:t>n_samples</a:t>
            </a:r>
            <a:r>
              <a:rPr lang="en-US" altLang="ko-KR" sz="1600" dirty="0">
                <a:latin typeface="Century Schoolbook" panose="02040604050505020304" pitchFamily="18" charset="0"/>
              </a:rPr>
              <a:t> = </a:t>
            </a:r>
            <a:r>
              <a:rPr lang="en-US" altLang="ko-KR" sz="1600" dirty="0" err="1">
                <a:latin typeface="Century Schoolbook" panose="02040604050505020304" pitchFamily="18" charset="0"/>
              </a:rPr>
              <a:t>len</a:t>
            </a:r>
            <a:r>
              <a:rPr lang="en-US" altLang="ko-KR" sz="1600" dirty="0">
                <a:latin typeface="Century Schoolbook" panose="02040604050505020304" pitchFamily="18" charset="0"/>
              </a:rPr>
              <a:t>(</a:t>
            </a:r>
            <a:r>
              <a:rPr lang="en-US" altLang="ko-KR" sz="1600" dirty="0" err="1">
                <a:latin typeface="Century Schoolbook" panose="02040604050505020304" pitchFamily="18" charset="0"/>
              </a:rPr>
              <a:t>digits.images</a:t>
            </a:r>
            <a:r>
              <a:rPr lang="en-US" altLang="ko-KR" sz="1600" dirty="0">
                <a:latin typeface="Century Schoolbook" panose="02040604050505020304" pitchFamily="18" charset="0"/>
              </a:rPr>
              <a:t>)</a:t>
            </a:r>
          </a:p>
          <a:p>
            <a:pPr marL="0" indent="0">
              <a:lnSpc>
                <a:spcPts val="18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600" dirty="0">
                <a:latin typeface="Century Schoolbook" panose="02040604050505020304" pitchFamily="18" charset="0"/>
              </a:rPr>
              <a:t>data = </a:t>
            </a:r>
            <a:r>
              <a:rPr lang="en-US" altLang="ko-KR" sz="1600" dirty="0" err="1">
                <a:latin typeface="Century Schoolbook" panose="02040604050505020304" pitchFamily="18" charset="0"/>
              </a:rPr>
              <a:t>digits.images.reshape</a:t>
            </a:r>
            <a:r>
              <a:rPr lang="en-US" altLang="ko-KR" sz="1600" dirty="0">
                <a:latin typeface="Century Schoolbook" panose="02040604050505020304" pitchFamily="18" charset="0"/>
              </a:rPr>
              <a:t>((</a:t>
            </a:r>
            <a:r>
              <a:rPr lang="en-US" altLang="ko-KR" sz="1600" dirty="0" err="1">
                <a:latin typeface="Century Schoolbook" panose="02040604050505020304" pitchFamily="18" charset="0"/>
              </a:rPr>
              <a:t>n_samples</a:t>
            </a:r>
            <a:r>
              <a:rPr lang="en-US" altLang="ko-KR" sz="1600" dirty="0">
                <a:latin typeface="Century Schoolbook" panose="02040604050505020304" pitchFamily="18" charset="0"/>
              </a:rPr>
              <a:t>, -1))</a:t>
            </a:r>
          </a:p>
          <a:p>
            <a:pPr marL="0" indent="0">
              <a:lnSpc>
                <a:spcPts val="18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endParaRPr lang="en-US" altLang="ko-KR" sz="1600" dirty="0">
              <a:latin typeface="Century Schoolbook" panose="02040604050505020304" pitchFamily="18" charset="0"/>
            </a:endParaRPr>
          </a:p>
          <a:p>
            <a:pPr marL="0" indent="0">
              <a:lnSpc>
                <a:spcPts val="18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600" dirty="0">
                <a:latin typeface="Century Schoolbook" panose="02040604050505020304" pitchFamily="18" charset="0"/>
              </a:rPr>
              <a:t>from </a:t>
            </a:r>
            <a:r>
              <a:rPr lang="en-US" altLang="ko-KR" sz="1600" dirty="0" err="1">
                <a:latin typeface="Century Schoolbook" panose="02040604050505020304" pitchFamily="18" charset="0"/>
              </a:rPr>
              <a:t>sklearn.neighbors</a:t>
            </a:r>
            <a:r>
              <a:rPr lang="en-US" altLang="ko-KR" sz="1600" dirty="0">
                <a:latin typeface="Century Schoolbook" panose="02040604050505020304" pitchFamily="18" charset="0"/>
              </a:rPr>
              <a:t> import </a:t>
            </a:r>
            <a:r>
              <a:rPr lang="en-US" altLang="ko-KR" sz="1600" dirty="0" err="1">
                <a:latin typeface="Century Schoolbook" panose="02040604050505020304" pitchFamily="18" charset="0"/>
              </a:rPr>
              <a:t>KNeighborsClassifier</a:t>
            </a:r>
            <a:endParaRPr lang="en-US" altLang="ko-KR" sz="1600" dirty="0">
              <a:latin typeface="Century Schoolbook" panose="02040604050505020304" pitchFamily="18" charset="0"/>
            </a:endParaRPr>
          </a:p>
          <a:p>
            <a:pPr marL="0" indent="0">
              <a:lnSpc>
                <a:spcPts val="18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600" dirty="0" err="1">
                <a:latin typeface="Century Schoolbook" panose="02040604050505020304" pitchFamily="18" charset="0"/>
              </a:rPr>
              <a:t>knn</a:t>
            </a:r>
            <a:r>
              <a:rPr lang="en-US" altLang="ko-KR" sz="1600" dirty="0">
                <a:latin typeface="Century Schoolbook" panose="02040604050505020304" pitchFamily="18" charset="0"/>
              </a:rPr>
              <a:t> = </a:t>
            </a:r>
            <a:r>
              <a:rPr lang="en-US" altLang="ko-KR" sz="1600" dirty="0" err="1">
                <a:latin typeface="Century Schoolbook" panose="02040604050505020304" pitchFamily="18" charset="0"/>
              </a:rPr>
              <a:t>KNeighborsClassifier</a:t>
            </a:r>
            <a:r>
              <a:rPr lang="en-US" altLang="ko-KR" sz="1600" dirty="0">
                <a:latin typeface="Century Schoolbook" panose="02040604050505020304" pitchFamily="18" charset="0"/>
              </a:rPr>
              <a:t>(</a:t>
            </a:r>
            <a:r>
              <a:rPr lang="en-US" altLang="ko-KR" sz="1600" dirty="0" err="1">
                <a:latin typeface="Century Schoolbook" panose="02040604050505020304" pitchFamily="18" charset="0"/>
              </a:rPr>
              <a:t>n_neighbors</a:t>
            </a:r>
            <a:r>
              <a:rPr lang="en-US" altLang="ko-KR" sz="1600" dirty="0">
                <a:latin typeface="Century Schoolbook" panose="02040604050505020304" pitchFamily="18" charset="0"/>
              </a:rPr>
              <a:t>=6)</a:t>
            </a:r>
          </a:p>
          <a:p>
            <a:pPr marL="0" indent="0">
              <a:lnSpc>
                <a:spcPts val="18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endParaRPr lang="en-US" altLang="ko-KR" sz="1600" dirty="0">
              <a:latin typeface="Century Schoolbook" panose="02040604050505020304" pitchFamily="18" charset="0"/>
            </a:endParaRPr>
          </a:p>
          <a:p>
            <a:pPr marL="0" indent="0">
              <a:lnSpc>
                <a:spcPts val="18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600" dirty="0" err="1">
                <a:latin typeface="Century Schoolbook" panose="02040604050505020304" pitchFamily="18" charset="0"/>
              </a:rPr>
              <a:t>X_train</a:t>
            </a:r>
            <a:r>
              <a:rPr lang="en-US" altLang="ko-KR" sz="1600" dirty="0">
                <a:latin typeface="Century Schoolbook" panose="02040604050505020304" pitchFamily="18" charset="0"/>
              </a:rPr>
              <a:t>, </a:t>
            </a:r>
            <a:r>
              <a:rPr lang="en-US" altLang="ko-KR" sz="1600" dirty="0" err="1">
                <a:latin typeface="Century Schoolbook" panose="02040604050505020304" pitchFamily="18" charset="0"/>
              </a:rPr>
              <a:t>X_test</a:t>
            </a:r>
            <a:r>
              <a:rPr lang="en-US" altLang="ko-KR" sz="1600" dirty="0">
                <a:latin typeface="Century Schoolbook" panose="02040604050505020304" pitchFamily="18" charset="0"/>
              </a:rPr>
              <a:t>, </a:t>
            </a:r>
            <a:r>
              <a:rPr lang="en-US" altLang="ko-KR" sz="1600" dirty="0" err="1">
                <a:latin typeface="Century Schoolbook" panose="02040604050505020304" pitchFamily="18" charset="0"/>
              </a:rPr>
              <a:t>y_train</a:t>
            </a:r>
            <a:r>
              <a:rPr lang="en-US" altLang="ko-KR" sz="1600" dirty="0">
                <a:latin typeface="Century Schoolbook" panose="02040604050505020304" pitchFamily="18" charset="0"/>
              </a:rPr>
              <a:t>, </a:t>
            </a:r>
            <a:r>
              <a:rPr lang="en-US" altLang="ko-KR" sz="1600" dirty="0" err="1">
                <a:latin typeface="Century Schoolbook" panose="02040604050505020304" pitchFamily="18" charset="0"/>
              </a:rPr>
              <a:t>y_test</a:t>
            </a:r>
            <a:r>
              <a:rPr lang="en-US" altLang="ko-KR" sz="1600" dirty="0">
                <a:latin typeface="Century Schoolbook" panose="02040604050505020304" pitchFamily="18" charset="0"/>
              </a:rPr>
              <a:t> = </a:t>
            </a:r>
            <a:r>
              <a:rPr lang="en-US" altLang="ko-KR" sz="1600" dirty="0" err="1">
                <a:latin typeface="Century Schoolbook" panose="02040604050505020304" pitchFamily="18" charset="0"/>
              </a:rPr>
              <a:t>train_test_split</a:t>
            </a:r>
            <a:r>
              <a:rPr lang="en-US" altLang="ko-KR" sz="1600" dirty="0">
                <a:latin typeface="Century Schoolbook" panose="02040604050505020304" pitchFamily="18" charset="0"/>
              </a:rPr>
              <a:t>(</a:t>
            </a:r>
          </a:p>
          <a:p>
            <a:pPr marL="0" indent="0">
              <a:lnSpc>
                <a:spcPts val="18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600" dirty="0">
                <a:latin typeface="Century Schoolbook" panose="02040604050505020304" pitchFamily="18" charset="0"/>
              </a:rPr>
              <a:t>	data, </a:t>
            </a:r>
            <a:r>
              <a:rPr lang="en-US" altLang="ko-KR" sz="1600" dirty="0" err="1">
                <a:latin typeface="Century Schoolbook" panose="02040604050505020304" pitchFamily="18" charset="0"/>
              </a:rPr>
              <a:t>digits.target</a:t>
            </a:r>
            <a:r>
              <a:rPr lang="en-US" altLang="ko-KR" sz="1600" dirty="0">
                <a:latin typeface="Century Schoolbook" panose="02040604050505020304" pitchFamily="18" charset="0"/>
              </a:rPr>
              <a:t>, </a:t>
            </a:r>
            <a:r>
              <a:rPr lang="en-US" altLang="ko-KR" sz="1600" dirty="0" err="1">
                <a:latin typeface="Century Schoolbook" panose="02040604050505020304" pitchFamily="18" charset="0"/>
              </a:rPr>
              <a:t>test_size</a:t>
            </a:r>
            <a:r>
              <a:rPr lang="en-US" altLang="ko-KR" sz="1600" dirty="0">
                <a:latin typeface="Century Schoolbook" panose="02040604050505020304" pitchFamily="18" charset="0"/>
              </a:rPr>
              <a:t>=0.2)</a:t>
            </a:r>
          </a:p>
          <a:p>
            <a:pPr marL="0" indent="0">
              <a:lnSpc>
                <a:spcPts val="18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endParaRPr lang="en-US" altLang="ko-KR" sz="1600" dirty="0">
              <a:latin typeface="Century Schoolbook" panose="02040604050505020304" pitchFamily="18" charset="0"/>
            </a:endParaRPr>
          </a:p>
          <a:p>
            <a:pPr marL="0" indent="0">
              <a:lnSpc>
                <a:spcPts val="18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600" dirty="0" err="1">
                <a:latin typeface="Century Schoolbook" panose="02040604050505020304" pitchFamily="18" charset="0"/>
              </a:rPr>
              <a:t>knn.fit</a:t>
            </a:r>
            <a:r>
              <a:rPr lang="en-US" altLang="ko-KR" sz="1600" dirty="0">
                <a:latin typeface="Century Schoolbook" panose="02040604050505020304" pitchFamily="18" charset="0"/>
              </a:rPr>
              <a:t>(</a:t>
            </a:r>
            <a:r>
              <a:rPr lang="en-US" altLang="ko-KR" sz="1600" dirty="0" err="1">
                <a:latin typeface="Century Schoolbook" panose="02040604050505020304" pitchFamily="18" charset="0"/>
              </a:rPr>
              <a:t>X_train</a:t>
            </a:r>
            <a:r>
              <a:rPr lang="en-US" altLang="ko-KR" sz="1600" dirty="0">
                <a:latin typeface="Century Schoolbook" panose="02040604050505020304" pitchFamily="18" charset="0"/>
              </a:rPr>
              <a:t>, </a:t>
            </a:r>
            <a:r>
              <a:rPr lang="en-US" altLang="ko-KR" sz="1600" dirty="0" err="1">
                <a:latin typeface="Century Schoolbook" panose="02040604050505020304" pitchFamily="18" charset="0"/>
              </a:rPr>
              <a:t>y_train</a:t>
            </a:r>
            <a:r>
              <a:rPr lang="en-US" altLang="ko-KR" sz="1600" dirty="0">
                <a:latin typeface="Century Schoolbook" panose="02040604050505020304" pitchFamily="18" charset="0"/>
              </a:rPr>
              <a:t>)</a:t>
            </a:r>
          </a:p>
          <a:p>
            <a:pPr marL="0" indent="0">
              <a:lnSpc>
                <a:spcPts val="18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600" dirty="0" err="1">
                <a:latin typeface="Century Schoolbook" panose="02040604050505020304" pitchFamily="18" charset="0"/>
              </a:rPr>
              <a:t>y_pred</a:t>
            </a:r>
            <a:r>
              <a:rPr lang="en-US" altLang="ko-KR" sz="1600" dirty="0">
                <a:latin typeface="Century Schoolbook" panose="02040604050505020304" pitchFamily="18" charset="0"/>
              </a:rPr>
              <a:t> = </a:t>
            </a:r>
            <a:r>
              <a:rPr lang="en-US" altLang="ko-KR" sz="1600" dirty="0" err="1">
                <a:latin typeface="Century Schoolbook" panose="02040604050505020304" pitchFamily="18" charset="0"/>
              </a:rPr>
              <a:t>knn.predict</a:t>
            </a:r>
            <a:r>
              <a:rPr lang="en-US" altLang="ko-KR" sz="1600" dirty="0">
                <a:latin typeface="Century Schoolbook" panose="02040604050505020304" pitchFamily="18" charset="0"/>
              </a:rPr>
              <a:t>(</a:t>
            </a:r>
            <a:r>
              <a:rPr lang="en-US" altLang="ko-KR" sz="1600" dirty="0" err="1">
                <a:latin typeface="Century Schoolbook" panose="02040604050505020304" pitchFamily="18" charset="0"/>
              </a:rPr>
              <a:t>X_test</a:t>
            </a:r>
            <a:r>
              <a:rPr lang="en-US" altLang="ko-KR" sz="1600" dirty="0">
                <a:latin typeface="Century Schoolbook" panose="02040604050505020304" pitchFamily="18" charset="0"/>
              </a:rPr>
              <a:t>)</a:t>
            </a:r>
          </a:p>
          <a:p>
            <a:pPr marL="0" indent="0">
              <a:lnSpc>
                <a:spcPts val="18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endParaRPr lang="en-US" altLang="ko-KR" sz="1600" dirty="0">
              <a:latin typeface="Century Schoolbook" panose="02040604050505020304" pitchFamily="18" charset="0"/>
            </a:endParaRPr>
          </a:p>
          <a:p>
            <a:pPr marL="0" indent="0">
              <a:lnSpc>
                <a:spcPts val="18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600" dirty="0" err="1">
                <a:latin typeface="Century Schoolbook" panose="02040604050505020304" pitchFamily="18" charset="0"/>
              </a:rPr>
              <a:t>disp</a:t>
            </a:r>
            <a:r>
              <a:rPr lang="en-US" altLang="ko-KR" sz="1600" dirty="0">
                <a:latin typeface="Century Schoolbook" panose="02040604050505020304" pitchFamily="18" charset="0"/>
              </a:rPr>
              <a:t> = </a:t>
            </a:r>
            <a:r>
              <a:rPr lang="en-US" altLang="ko-KR" sz="1600" dirty="0" err="1">
                <a:latin typeface="Century Schoolbook" panose="02040604050505020304" pitchFamily="18" charset="0"/>
              </a:rPr>
              <a:t>metrics.plot_confusion_matrix</a:t>
            </a:r>
            <a:r>
              <a:rPr lang="en-US" altLang="ko-KR" sz="1600" dirty="0">
                <a:latin typeface="Century Schoolbook" panose="02040604050505020304" pitchFamily="18" charset="0"/>
              </a:rPr>
              <a:t>(</a:t>
            </a:r>
            <a:r>
              <a:rPr lang="en-US" altLang="ko-KR" sz="1600" dirty="0" err="1">
                <a:latin typeface="Century Schoolbook" panose="02040604050505020304" pitchFamily="18" charset="0"/>
              </a:rPr>
              <a:t>knn</a:t>
            </a:r>
            <a:r>
              <a:rPr lang="en-US" altLang="ko-KR" sz="1600" dirty="0">
                <a:latin typeface="Century Schoolbook" panose="02040604050505020304" pitchFamily="18" charset="0"/>
              </a:rPr>
              <a:t>, </a:t>
            </a:r>
            <a:r>
              <a:rPr lang="en-US" altLang="ko-KR" sz="1600" dirty="0" err="1">
                <a:latin typeface="Century Schoolbook" panose="02040604050505020304" pitchFamily="18" charset="0"/>
              </a:rPr>
              <a:t>X_test</a:t>
            </a:r>
            <a:r>
              <a:rPr lang="en-US" altLang="ko-KR" sz="1600" dirty="0">
                <a:latin typeface="Century Schoolbook" panose="02040604050505020304" pitchFamily="18" charset="0"/>
              </a:rPr>
              <a:t>, </a:t>
            </a:r>
            <a:r>
              <a:rPr lang="en-US" altLang="ko-KR" sz="1600" dirty="0" err="1">
                <a:latin typeface="Century Schoolbook" panose="02040604050505020304" pitchFamily="18" charset="0"/>
              </a:rPr>
              <a:t>y_test</a:t>
            </a:r>
            <a:r>
              <a:rPr lang="en-US" altLang="ko-KR" sz="1600" dirty="0">
                <a:latin typeface="Century Schoolbook" panose="02040604050505020304" pitchFamily="18" charset="0"/>
              </a:rPr>
              <a:t>)</a:t>
            </a:r>
          </a:p>
          <a:p>
            <a:pPr marL="0" indent="0">
              <a:lnSpc>
                <a:spcPts val="18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600" dirty="0" err="1">
                <a:latin typeface="Century Schoolbook" panose="02040604050505020304" pitchFamily="18" charset="0"/>
              </a:rPr>
              <a:t>plt.show</a:t>
            </a:r>
            <a:r>
              <a:rPr lang="en-US" altLang="ko-KR" sz="1600" dirty="0">
                <a:latin typeface="Century Schoolbook" panose="02040604050505020304" pitchFamily="18" charset="0"/>
              </a:rPr>
              <a:t>()</a:t>
            </a:r>
            <a:endParaRPr lang="ko-KR" altLang="en-US" sz="1800" dirty="0">
              <a:latin typeface="Century Schoolbook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027974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832476-5F18-4E69-A612-EE20533D47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혼동 행렬 출력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DE9355D-6D80-4CB6-AB03-DCD70E847C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704" y="2204864"/>
            <a:ext cx="4023360" cy="3383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64028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96DAE8-7B8B-4F86-A764-0698A1DAF4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분류 리포트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DC07A73-7AA4-4574-A69D-265745E4FFB8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sz="1800" b="0" i="0" u="none" strike="noStrike" baseline="0" dirty="0" err="1">
                <a:latin typeface="SandSm"/>
              </a:rPr>
              <a:t>사이킷런에서는</a:t>
            </a:r>
            <a:r>
              <a:rPr lang="ko-KR" altLang="en-US" sz="1800" b="0" i="0" u="none" strike="noStrike" baseline="0" dirty="0">
                <a:latin typeface="SandSm"/>
              </a:rPr>
              <a:t> 분류 리포트를 생성하는 기능이 있다</a:t>
            </a:r>
            <a:r>
              <a:rPr lang="en-US" altLang="ko-KR" sz="1800" b="0" i="0" u="none" strike="noStrike" baseline="0" dirty="0">
                <a:latin typeface="SandSm"/>
              </a:rPr>
              <a:t>. </a:t>
            </a:r>
            <a:r>
              <a:rPr lang="ko-KR" altLang="en-US" sz="1800" b="0" i="0" u="none" strike="noStrike" baseline="0" dirty="0">
                <a:latin typeface="SandSm"/>
              </a:rPr>
              <a:t>대표적인 성능 척도들을 계산해준다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4AE6670-9FB8-4B95-B125-188FAA56163B}"/>
              </a:ext>
            </a:extLst>
          </p:cNvPr>
          <p:cNvSpPr txBox="1">
            <a:spLocks/>
          </p:cNvSpPr>
          <p:nvPr/>
        </p:nvSpPr>
        <p:spPr>
          <a:xfrm>
            <a:off x="755576" y="2348880"/>
            <a:ext cx="8153400" cy="360040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vert="horz">
            <a:noAutofit/>
          </a:bodyPr>
          <a:lstStyle>
            <a:lvl1pPr marL="320040" indent="-320040" algn="l" rtl="0" eaLnBrk="1" latinLnBrk="1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0" sz="20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1pPr>
            <a:lvl2pPr marL="640080" indent="-274320" algn="l" rtl="0" eaLnBrk="1" latinLnBrk="1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§"/>
              <a:defRPr kumimoji="0" sz="20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2pPr>
            <a:lvl3pPr marL="914400" indent="-228600" algn="l" rtl="0" eaLnBrk="1" latinLnBrk="1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§"/>
              <a:defRPr kumimoji="0" sz="20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3pPr>
            <a:lvl4pPr marL="1371600" indent="-228600" algn="l" rtl="0" eaLnBrk="1" latinLnBrk="1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 panose="05000000000000000000" pitchFamily="2" charset="2"/>
              <a:buChar char=""/>
              <a:defRPr kumimoji="0" sz="18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4pPr>
            <a:lvl5pPr marL="1828800" indent="-228600" algn="l" rtl="0" eaLnBrk="1" latinLnBrk="1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18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5pPr>
            <a:lvl6pPr marL="2103120" indent="-228600" algn="l" rtl="0" eaLnBrk="1" latinLnBrk="1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1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600" dirty="0">
                <a:latin typeface="Century Schoolbook" panose="02040604050505020304" pitchFamily="18" charset="0"/>
              </a:rPr>
              <a:t>print(f"{</a:t>
            </a:r>
            <a:r>
              <a:rPr lang="en-US" altLang="ko-KR" sz="1600" dirty="0" err="1">
                <a:latin typeface="Century Schoolbook" panose="02040604050505020304" pitchFamily="18" charset="0"/>
              </a:rPr>
              <a:t>metrics.classification_report</a:t>
            </a:r>
            <a:r>
              <a:rPr lang="en-US" altLang="ko-KR" sz="1600" dirty="0">
                <a:latin typeface="Century Schoolbook" panose="02040604050505020304" pitchFamily="18" charset="0"/>
              </a:rPr>
              <a:t>(</a:t>
            </a:r>
            <a:r>
              <a:rPr lang="en-US" altLang="ko-KR" sz="1600" dirty="0" err="1">
                <a:latin typeface="Century Schoolbook" panose="02040604050505020304" pitchFamily="18" charset="0"/>
              </a:rPr>
              <a:t>y_test</a:t>
            </a:r>
            <a:r>
              <a:rPr lang="en-US" altLang="ko-KR" sz="1600" dirty="0">
                <a:latin typeface="Century Schoolbook" panose="02040604050505020304" pitchFamily="18" charset="0"/>
              </a:rPr>
              <a:t>, </a:t>
            </a:r>
            <a:r>
              <a:rPr lang="en-US" altLang="ko-KR" sz="1600" dirty="0" err="1">
                <a:latin typeface="Century Schoolbook" panose="02040604050505020304" pitchFamily="18" charset="0"/>
              </a:rPr>
              <a:t>y_pred</a:t>
            </a:r>
            <a:r>
              <a:rPr lang="en-US" altLang="ko-KR" sz="1600" dirty="0">
                <a:latin typeface="Century Schoolbook" panose="02040604050505020304" pitchFamily="18" charset="0"/>
              </a:rPr>
              <a:t>)}\n")</a:t>
            </a:r>
            <a:endParaRPr lang="ko-KR" altLang="en-US" sz="1800" dirty="0">
              <a:latin typeface="Century Schoolbook" panose="02040604050505020304" pitchFamily="18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C96D0E9-1F2F-4EC6-BFE2-14F35C3AD4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2861320"/>
            <a:ext cx="7321783" cy="3768080"/>
          </a:xfrm>
          <a:prstGeom prst="rect">
            <a:avLst/>
          </a:prstGeom>
        </p:spPr>
      </p:pic>
      <p:sp>
        <p:nvSpPr>
          <p:cNvPr id="5" name="설명선: 굽은 선 4">
            <a:extLst>
              <a:ext uri="{FF2B5EF4-FFF2-40B4-BE49-F238E27FC236}">
                <a16:creationId xmlns:a16="http://schemas.microsoft.com/office/drawing/2014/main" id="{58C28F9A-A156-4203-B766-0FD9B8273A52}"/>
              </a:ext>
            </a:extLst>
          </p:cNvPr>
          <p:cNvSpPr/>
          <p:nvPr/>
        </p:nvSpPr>
        <p:spPr>
          <a:xfrm>
            <a:off x="107504" y="3457600"/>
            <a:ext cx="1562472" cy="612648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139451"/>
              <a:gd name="adj6" fmla="val 790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변수나</a:t>
            </a:r>
            <a:r>
              <a:rPr lang="en-US" altLang="ko-KR" dirty="0"/>
              <a:t> </a:t>
            </a:r>
            <a:r>
              <a:rPr lang="ko-KR" altLang="en-US" dirty="0"/>
              <a:t>수식의</a:t>
            </a:r>
            <a:r>
              <a:rPr lang="en-US" altLang="ko-KR" dirty="0"/>
              <a:t> </a:t>
            </a:r>
            <a:r>
              <a:rPr lang="ko-KR" altLang="en-US" dirty="0"/>
              <a:t>값을 문자열로 통합</a:t>
            </a:r>
          </a:p>
        </p:txBody>
      </p:sp>
    </p:spTree>
    <p:extLst>
      <p:ext uri="{BB962C8B-B14F-4D97-AF65-F5344CB8AC3E}">
        <p14:creationId xmlns:p14="http://schemas.microsoft.com/office/powerpoint/2010/main" val="360021411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머신러닝은</a:t>
            </a:r>
            <a:r>
              <a:rPr lang="ko-KR" altLang="en-US" dirty="0"/>
              <a:t> 어디에 이용되는가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1A5192CA-9070-450B-B475-2D8BD8EED359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043608" y="1700808"/>
            <a:ext cx="6247611" cy="4495800"/>
          </a:xfrm>
        </p:spPr>
      </p:pic>
    </p:spTree>
    <p:extLst>
      <p:ext uri="{BB962C8B-B14F-4D97-AF65-F5344CB8AC3E}">
        <p14:creationId xmlns:p14="http://schemas.microsoft.com/office/powerpoint/2010/main" val="155913263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머신러닝은</a:t>
            </a:r>
            <a:r>
              <a:rPr lang="ko-KR" altLang="en-US" dirty="0"/>
              <a:t> 어디에 이용되는가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/>
          </a:bodyPr>
          <a:lstStyle/>
          <a:p>
            <a:r>
              <a:rPr lang="ko-KR" altLang="en-US" dirty="0"/>
              <a:t>이들 분야들은 살펴보면 복잡한 데이터들이 있고</a:t>
            </a:r>
            <a:r>
              <a:rPr lang="en-US" altLang="ko-KR" dirty="0"/>
              <a:t>, </a:t>
            </a:r>
            <a:r>
              <a:rPr lang="ko-KR" altLang="en-US" dirty="0"/>
              <a:t>이들 데이터에 기반하여 결정을 내려야 하는 분야이다</a:t>
            </a:r>
            <a:r>
              <a:rPr lang="en-US" altLang="ko-KR" dirty="0"/>
              <a:t>. </a:t>
            </a:r>
          </a:p>
          <a:p>
            <a:pPr lvl="1" fontAlgn="base"/>
            <a:endParaRPr lang="en-US" altLang="ko-KR" dirty="0"/>
          </a:p>
          <a:p>
            <a:pPr lvl="1" fontAlgn="base"/>
            <a:r>
              <a:rPr lang="ko-KR" altLang="en-US" dirty="0"/>
              <a:t>영상 인식</a:t>
            </a:r>
            <a:r>
              <a:rPr lang="en-US" altLang="ko-KR" dirty="0"/>
              <a:t>, </a:t>
            </a:r>
            <a:r>
              <a:rPr lang="ko-KR" altLang="en-US" dirty="0"/>
              <a:t>음성 인식처럼 프로그램으로 작성하기에는 규칙과 공식이 너무 복잡할 때</a:t>
            </a:r>
          </a:p>
          <a:p>
            <a:pPr lvl="1" fontAlgn="base"/>
            <a:r>
              <a:rPr lang="ko-KR" altLang="en-US" dirty="0"/>
              <a:t>보안 시스템에서 침입을 탐지하거나 신용 카드 거래 기록에서 사기를 감지하는 경우처럼 작업 규칙이 지속적으로 바뀌는 상황일 때</a:t>
            </a:r>
          </a:p>
          <a:p>
            <a:pPr lvl="1" fontAlgn="base"/>
            <a:r>
              <a:rPr lang="ko-KR" altLang="en-US" dirty="0"/>
              <a:t>주식 거래나 에너지 수요 예측</a:t>
            </a:r>
            <a:r>
              <a:rPr lang="en-US" altLang="ko-KR" dirty="0"/>
              <a:t>, </a:t>
            </a:r>
            <a:r>
              <a:rPr lang="ko-KR" altLang="en-US" dirty="0"/>
              <a:t>쇼핑 추세 예측의 경우처럼 데이터 특징이 계속 바뀌고 프로그램을 계속해서 변경해야 하는 상황일 때</a:t>
            </a:r>
          </a:p>
          <a:p>
            <a:pPr lvl="1" fontAlgn="base"/>
            <a:r>
              <a:rPr lang="ko-KR" altLang="en-US" dirty="0"/>
              <a:t>전자 메일 메시지가 스팸인지 아닌지 여부</a:t>
            </a:r>
          </a:p>
          <a:p>
            <a:pPr lvl="1" fontAlgn="base"/>
            <a:r>
              <a:rPr lang="ko-KR" altLang="en-US" dirty="0"/>
              <a:t>신용 카드 거래가 허위인지 여부를 판별하는 시스템</a:t>
            </a:r>
          </a:p>
          <a:p>
            <a:pPr lvl="1" fontAlgn="base"/>
            <a:r>
              <a:rPr lang="ko-KR" altLang="en-US" dirty="0"/>
              <a:t>구매자가 클릭할 확률이 가장 높은 광고가 무엇인지를 알아내는 시스템</a:t>
            </a:r>
          </a:p>
        </p:txBody>
      </p:sp>
    </p:spTree>
    <p:extLst>
      <p:ext uri="{BB962C8B-B14F-4D97-AF65-F5344CB8AC3E}">
        <p14:creationId xmlns:p14="http://schemas.microsoft.com/office/powerpoint/2010/main" val="101440750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프로그래머로서 </a:t>
            </a:r>
            <a:r>
              <a:rPr lang="ko-KR" altLang="en-US" dirty="0" err="1"/>
              <a:t>머신러닝의</a:t>
            </a:r>
            <a:r>
              <a:rPr lang="ko-KR" altLang="en-US" dirty="0"/>
              <a:t> 실용적인 가치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FF0000"/>
                </a:solidFill>
              </a:rPr>
              <a:t>첫 번째는 프로그래밍 시간을 줄일 수 있다는 점이다</a:t>
            </a:r>
            <a:r>
              <a:rPr lang="en-US" altLang="ko-KR" dirty="0">
                <a:solidFill>
                  <a:srgbClr val="FF0000"/>
                </a:solidFill>
              </a:rPr>
              <a:t>. </a:t>
            </a:r>
          </a:p>
          <a:p>
            <a:r>
              <a:rPr lang="ko-KR" altLang="en-US" dirty="0"/>
              <a:t>예를 들어서 맞춤법 오류를 수정하는 프로그램을 개발한다고 하자</a:t>
            </a:r>
            <a:r>
              <a:rPr lang="en-US" altLang="ko-KR" dirty="0"/>
              <a:t>. </a:t>
            </a:r>
          </a:p>
          <a:p>
            <a:pPr lvl="1"/>
            <a:r>
              <a:rPr lang="ko-KR" altLang="en-US" dirty="0"/>
              <a:t>전통적인 방법</a:t>
            </a:r>
            <a:r>
              <a:rPr lang="en-US" altLang="ko-KR" dirty="0"/>
              <a:t>: </a:t>
            </a:r>
            <a:r>
              <a:rPr lang="ko-KR" altLang="en-US" dirty="0"/>
              <a:t>많은 맞춤법 규칙을 이용하여 작성할 수 있다</a:t>
            </a:r>
            <a:r>
              <a:rPr lang="en-US" altLang="ko-KR" dirty="0"/>
              <a:t>. -&gt; </a:t>
            </a:r>
            <a:r>
              <a:rPr lang="ko-KR" altLang="en-US" dirty="0"/>
              <a:t>상당한 시간이 필요</a:t>
            </a:r>
            <a:endParaRPr lang="en-US" altLang="ko-KR" dirty="0"/>
          </a:p>
          <a:p>
            <a:pPr lvl="1"/>
            <a:r>
              <a:rPr lang="ko-KR" altLang="en-US" dirty="0" err="1">
                <a:solidFill>
                  <a:srgbClr val="FF0000"/>
                </a:solidFill>
              </a:rPr>
              <a:t>머신러닝</a:t>
            </a:r>
            <a:r>
              <a:rPr lang="ko-KR" altLang="en-US" dirty="0">
                <a:solidFill>
                  <a:srgbClr val="FF0000"/>
                </a:solidFill>
              </a:rPr>
              <a:t> 이용</a:t>
            </a:r>
            <a:r>
              <a:rPr lang="en-US" altLang="ko-KR" dirty="0">
                <a:solidFill>
                  <a:srgbClr val="FF0000"/>
                </a:solidFill>
              </a:rPr>
              <a:t>: </a:t>
            </a:r>
            <a:r>
              <a:rPr lang="ko-KR" altLang="en-US" dirty="0">
                <a:solidFill>
                  <a:srgbClr val="FF0000"/>
                </a:solidFill>
              </a:rPr>
              <a:t>많은 예제만 있다면 학습시켜서 빠른 시간 안에 </a:t>
            </a:r>
            <a:r>
              <a:rPr lang="ko-KR" altLang="en-US" dirty="0" err="1">
                <a:solidFill>
                  <a:srgbClr val="FF0000"/>
                </a:solidFill>
              </a:rPr>
              <a:t>신뢰성있는</a:t>
            </a:r>
            <a:r>
              <a:rPr lang="ko-KR" altLang="en-US" dirty="0">
                <a:solidFill>
                  <a:srgbClr val="FF0000"/>
                </a:solidFill>
              </a:rPr>
              <a:t> 프로그램을 완성할 수 있다</a:t>
            </a:r>
            <a:r>
              <a:rPr lang="en-US" altLang="ko-KR" dirty="0">
                <a:solidFill>
                  <a:srgbClr val="FF0000"/>
                </a:solidFill>
              </a:rPr>
              <a:t>. </a:t>
            </a:r>
            <a:endParaRPr lang="ko-KR" altLang="en-US" dirty="0">
              <a:solidFill>
                <a:srgbClr val="FF0000"/>
              </a:solidFill>
            </a:endParaRPr>
          </a:p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FED6365-61B8-4815-A480-46BB09BB6F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7744" y="4005064"/>
            <a:ext cx="2814559" cy="2280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859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5313ED-6AEF-4A71-AF6F-38C3E98D4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머신러닝</a:t>
            </a:r>
            <a:r>
              <a:rPr lang="ko-KR" altLang="en-US" dirty="0"/>
              <a:t> 방법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32D387C3-C101-4E94-B00E-B66211AEA8F1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603572" y="2132856"/>
            <a:ext cx="8067675" cy="286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50389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프로그래머로서 </a:t>
            </a:r>
            <a:r>
              <a:rPr lang="ko-KR" altLang="en-US" dirty="0" err="1"/>
              <a:t>머신러닝의</a:t>
            </a:r>
            <a:r>
              <a:rPr lang="ko-KR" altLang="en-US" dirty="0"/>
              <a:t> 실용적인 가치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FF0000"/>
                </a:solidFill>
              </a:rPr>
              <a:t>두 번째로 맞춤형 제품을 쉽게 개발할 수 있다</a:t>
            </a:r>
            <a:r>
              <a:rPr lang="en-US" altLang="ko-KR" dirty="0">
                <a:solidFill>
                  <a:srgbClr val="FF0000"/>
                </a:solidFill>
              </a:rPr>
              <a:t>. </a:t>
            </a:r>
          </a:p>
          <a:p>
            <a:r>
              <a:rPr lang="ko-KR" altLang="en-US" dirty="0"/>
              <a:t>예를 들어서 여러분이 한국어 맞춤법 수정 프로그램이 작성하여 가지고 있다고 하자</a:t>
            </a:r>
            <a:r>
              <a:rPr lang="en-US" altLang="ko-KR" dirty="0"/>
              <a:t>. </a:t>
            </a:r>
            <a:r>
              <a:rPr lang="ko-KR" altLang="en-US" dirty="0"/>
              <a:t>제품이 성공적이어서 </a:t>
            </a:r>
            <a:r>
              <a:rPr lang="en-US" altLang="ko-KR" dirty="0"/>
              <a:t>30</a:t>
            </a:r>
            <a:r>
              <a:rPr lang="ko-KR" altLang="en-US" dirty="0"/>
              <a:t>개국 언어 버전으로 확장하려고 한다</a:t>
            </a:r>
            <a:r>
              <a:rPr lang="en-US" altLang="ko-KR" dirty="0"/>
              <a:t>. </a:t>
            </a:r>
          </a:p>
          <a:p>
            <a:pPr lvl="1"/>
            <a:r>
              <a:rPr lang="ko-KR" altLang="en-US" dirty="0"/>
              <a:t>전통적인 방법</a:t>
            </a:r>
            <a:r>
              <a:rPr lang="en-US" altLang="ko-KR" dirty="0"/>
              <a:t>: </a:t>
            </a:r>
            <a:r>
              <a:rPr lang="ko-KR" altLang="en-US" dirty="0"/>
              <a:t>각 언어마다 새로 작성하려면 수년 이상의 엄청난 시간이 필요하다</a:t>
            </a:r>
            <a:r>
              <a:rPr lang="en-US" altLang="ko-KR" dirty="0"/>
              <a:t>. </a:t>
            </a:r>
          </a:p>
          <a:p>
            <a:pPr lvl="1"/>
            <a:r>
              <a:rPr lang="ko-KR" altLang="en-US" dirty="0" err="1">
                <a:solidFill>
                  <a:srgbClr val="FF0000"/>
                </a:solidFill>
              </a:rPr>
              <a:t>머신러닝</a:t>
            </a:r>
            <a:r>
              <a:rPr lang="ko-KR" altLang="en-US" dirty="0">
                <a:solidFill>
                  <a:srgbClr val="FF0000"/>
                </a:solidFill>
              </a:rPr>
              <a:t> 이용</a:t>
            </a:r>
            <a:r>
              <a:rPr lang="en-US" altLang="ko-KR" dirty="0">
                <a:solidFill>
                  <a:srgbClr val="FF0000"/>
                </a:solidFill>
              </a:rPr>
              <a:t>: </a:t>
            </a:r>
            <a:r>
              <a:rPr lang="ko-KR" altLang="en-US" dirty="0">
                <a:solidFill>
                  <a:srgbClr val="FF0000"/>
                </a:solidFill>
              </a:rPr>
              <a:t>너무나도 쉽다 예제만 있으면 된다</a:t>
            </a:r>
            <a:r>
              <a:rPr lang="en-US" altLang="ko-KR" dirty="0">
                <a:solidFill>
                  <a:srgbClr val="FF0000"/>
                </a:solidFill>
              </a:rPr>
              <a:t>. </a:t>
            </a:r>
            <a:endParaRPr lang="ko-KR" altLang="en-US" dirty="0">
              <a:solidFill>
                <a:srgbClr val="FF0000"/>
              </a:solidFill>
            </a:endParaRPr>
          </a:p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D7C5E94-336E-4B89-A706-B0583C0C82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704" y="4725144"/>
            <a:ext cx="6005897" cy="926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43133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프로그래머로서 </a:t>
            </a:r>
            <a:r>
              <a:rPr lang="ko-KR" altLang="en-US" dirty="0" err="1"/>
              <a:t>머신러닝의</a:t>
            </a:r>
            <a:r>
              <a:rPr lang="ko-KR" altLang="en-US" dirty="0"/>
              <a:t> 실용적인 가치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FF0000"/>
                </a:solidFill>
              </a:rPr>
              <a:t>세 번째로 </a:t>
            </a:r>
            <a:r>
              <a:rPr lang="ko-KR" altLang="en-US" dirty="0" err="1">
                <a:solidFill>
                  <a:srgbClr val="FF0000"/>
                </a:solidFill>
              </a:rPr>
              <a:t>머신러닝은</a:t>
            </a:r>
            <a:r>
              <a:rPr lang="ko-KR" altLang="en-US" dirty="0">
                <a:solidFill>
                  <a:srgbClr val="FF0000"/>
                </a:solidFill>
              </a:rPr>
              <a:t> 프로그래머로 시도할 알고리즘이 떠오르지 않는 문제들을 해결할 수도 있다</a:t>
            </a:r>
            <a:r>
              <a:rPr lang="en-US" altLang="ko-KR" dirty="0">
                <a:solidFill>
                  <a:srgbClr val="FF0000"/>
                </a:solidFill>
              </a:rPr>
              <a:t>. </a:t>
            </a:r>
          </a:p>
          <a:p>
            <a:r>
              <a:rPr lang="ko-KR" altLang="en-US" dirty="0"/>
              <a:t>예를 들어서 컴퓨터가 사람의 얼굴을 인식하는 프로그램을 작성</a:t>
            </a:r>
            <a:endParaRPr lang="en-US" altLang="ko-KR" dirty="0"/>
          </a:p>
          <a:p>
            <a:pPr lvl="1"/>
            <a:r>
              <a:rPr lang="ko-KR" altLang="en-US" dirty="0"/>
              <a:t>전통적인 방법</a:t>
            </a:r>
            <a:r>
              <a:rPr lang="en-US" altLang="ko-KR" dirty="0"/>
              <a:t>: </a:t>
            </a:r>
            <a:r>
              <a:rPr lang="ko-KR" altLang="en-US" dirty="0"/>
              <a:t>이런 문제를 작성하려면 컴퓨터 시각 분야의 수많은 지식과 경험이 필요한 작업이다</a:t>
            </a:r>
            <a:r>
              <a:rPr lang="en-US" altLang="ko-KR" dirty="0"/>
              <a:t>. </a:t>
            </a:r>
          </a:p>
          <a:p>
            <a:pPr lvl="1"/>
            <a:r>
              <a:rPr lang="ko-KR" altLang="en-US" dirty="0" err="1">
                <a:solidFill>
                  <a:srgbClr val="FF0000"/>
                </a:solidFill>
              </a:rPr>
              <a:t>머신러닝</a:t>
            </a:r>
            <a:r>
              <a:rPr lang="ko-KR" altLang="en-US" dirty="0">
                <a:solidFill>
                  <a:srgbClr val="FF0000"/>
                </a:solidFill>
              </a:rPr>
              <a:t> 이용</a:t>
            </a:r>
            <a:r>
              <a:rPr lang="en-US" altLang="ko-KR" dirty="0">
                <a:solidFill>
                  <a:srgbClr val="FF0000"/>
                </a:solidFill>
              </a:rPr>
              <a:t>: </a:t>
            </a:r>
            <a:r>
              <a:rPr lang="ko-KR" altLang="en-US" dirty="0">
                <a:solidFill>
                  <a:srgbClr val="FF0000"/>
                </a:solidFill>
              </a:rPr>
              <a:t>프로그램에 수많은 예제만 보여주기만 하면 문제가 해결된다</a:t>
            </a:r>
            <a:r>
              <a:rPr lang="en-US" altLang="ko-KR" dirty="0">
                <a:solidFill>
                  <a:srgbClr val="FF0000"/>
                </a:solidFill>
              </a:rPr>
              <a:t>. </a:t>
            </a:r>
            <a:r>
              <a:rPr lang="ko-KR" altLang="en-US" dirty="0">
                <a:solidFill>
                  <a:srgbClr val="FF0000"/>
                </a:solidFill>
              </a:rPr>
              <a:t>편리하지 않은가</a:t>
            </a:r>
            <a:r>
              <a:rPr lang="en-US" altLang="ko-KR" dirty="0">
                <a:solidFill>
                  <a:srgbClr val="FF0000"/>
                </a:solidFill>
              </a:rPr>
              <a:t>? </a:t>
            </a:r>
            <a:endParaRPr lang="ko-KR" altLang="en-US" dirty="0">
              <a:solidFill>
                <a:srgbClr val="FF0000"/>
              </a:solidFill>
            </a:endParaRPr>
          </a:p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103103C-0ABB-4853-97E3-0E72D01DCF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3808" y="4064253"/>
            <a:ext cx="3865956" cy="2565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65338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</a:t>
            </a:r>
            <a:r>
              <a:rPr lang="ko-KR" altLang="en-US" dirty="0" err="1"/>
              <a:t>라벨링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err="1"/>
              <a:t>머신러닝</a:t>
            </a:r>
            <a:r>
              <a:rPr lang="ko-KR" altLang="en-US" dirty="0"/>
              <a:t> 시스템이 강아지와 고양이를 구별하게 학습시키려면 수천 장의 사진들이 필요하고 이들은 모두 강아지와 고양이로 구분되어 있어야 한다</a:t>
            </a:r>
            <a:r>
              <a:rPr lang="en-US" altLang="ko-KR" dirty="0"/>
              <a:t>. </a:t>
            </a:r>
            <a:r>
              <a:rPr lang="ko-KR" altLang="en-US" dirty="0"/>
              <a:t>즉 사진에 라벨이 붙어 있어야 한다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이들 구분 작업은 사람이 해줘야 한다</a:t>
            </a:r>
            <a:r>
              <a:rPr lang="en-US" altLang="ko-KR" dirty="0"/>
              <a:t>. </a:t>
            </a:r>
            <a:r>
              <a:rPr lang="ko-KR" altLang="en-US" dirty="0"/>
              <a:t>이렇게 데이터에 라벨을 붙이는 작업을 데이터 </a:t>
            </a:r>
            <a:r>
              <a:rPr lang="ko-KR" altLang="en-US" dirty="0" err="1"/>
              <a:t>라벨링</a:t>
            </a:r>
            <a:r>
              <a:rPr lang="en-US" altLang="ko-KR" dirty="0"/>
              <a:t>(data labeling, data annotation)</a:t>
            </a:r>
            <a:r>
              <a:rPr lang="ko-KR" altLang="en-US" dirty="0"/>
              <a:t>이라고 한다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”데이터 </a:t>
            </a:r>
            <a:r>
              <a:rPr lang="ko-KR" altLang="en-US" dirty="0" err="1"/>
              <a:t>라벨러”라고</a:t>
            </a:r>
            <a:r>
              <a:rPr lang="ko-KR" altLang="en-US" dirty="0"/>
              <a:t> 하는 새로운 직업이 생겨나고 있다고 한다</a:t>
            </a:r>
            <a:r>
              <a:rPr lang="en-US" altLang="ko-KR" dirty="0"/>
              <a:t>. -&gt; 21</a:t>
            </a:r>
            <a:r>
              <a:rPr lang="ko-KR" altLang="en-US" dirty="0"/>
              <a:t>세기의 ‘인형 눈알 붙이기’ 부업에 비유되기도 한다</a:t>
            </a:r>
            <a:r>
              <a:rPr lang="en-US" altLang="ko-KR" dirty="0"/>
              <a:t>. </a:t>
            </a: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7241615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Summary</a:t>
            </a:r>
            <a:r>
              <a:rPr lang="ko-KR" altLang="en-US" dirty="0"/>
              <a:t>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pPr lvl="0" fontAlgn="base"/>
            <a:r>
              <a:rPr lang="ko-KR" altLang="en-US" dirty="0" err="1"/>
              <a:t>머신러닝</a:t>
            </a:r>
            <a:r>
              <a:rPr lang="en-US" altLang="ko-KR" dirty="0"/>
              <a:t>(machine learning)</a:t>
            </a:r>
            <a:r>
              <a:rPr lang="ko-KR" altLang="en-US" dirty="0"/>
              <a:t>은 인공지능의 한 분야로</a:t>
            </a:r>
            <a:r>
              <a:rPr lang="en-US" altLang="ko-KR" dirty="0"/>
              <a:t>, </a:t>
            </a:r>
            <a:r>
              <a:rPr lang="ko-KR" altLang="en-US" dirty="0"/>
              <a:t>컴퓨터에 학습 기능을 부여하기 위한 연구 분야이다</a:t>
            </a:r>
            <a:r>
              <a:rPr lang="en-US" altLang="ko-KR" dirty="0"/>
              <a:t>. </a:t>
            </a:r>
          </a:p>
          <a:p>
            <a:pPr lvl="0" fontAlgn="base"/>
            <a:endParaRPr lang="en-US" altLang="ko-KR" dirty="0"/>
          </a:p>
          <a:p>
            <a:pPr lvl="0" fontAlgn="base"/>
            <a:r>
              <a:rPr lang="ko-KR" altLang="en-US" dirty="0" err="1"/>
              <a:t>머신러닝은</a:t>
            </a:r>
            <a:r>
              <a:rPr lang="ko-KR" altLang="en-US" dirty="0"/>
              <a:t> “</a:t>
            </a:r>
            <a:r>
              <a:rPr lang="ko-KR" altLang="en-US" dirty="0" err="1"/>
              <a:t>교사”의</a:t>
            </a:r>
            <a:r>
              <a:rPr lang="ko-KR" altLang="en-US" dirty="0"/>
              <a:t> 존재 여부에 따라 크게 지도 학습과 비지도 학습으로 나누어진다</a:t>
            </a:r>
            <a:r>
              <a:rPr lang="en-US" altLang="ko-KR" dirty="0"/>
              <a:t>. </a:t>
            </a:r>
            <a:r>
              <a:rPr lang="ko-KR" altLang="en-US" dirty="0"/>
              <a:t>또 </a:t>
            </a:r>
            <a:r>
              <a:rPr lang="ko-KR" altLang="en-US" dirty="0" err="1"/>
              <a:t>강화학습도</a:t>
            </a:r>
            <a:r>
              <a:rPr lang="ko-KR" altLang="en-US" dirty="0"/>
              <a:t> 있다</a:t>
            </a:r>
            <a:r>
              <a:rPr lang="en-US" altLang="ko-KR" dirty="0"/>
              <a:t>. </a:t>
            </a:r>
          </a:p>
          <a:p>
            <a:pPr lvl="0" fontAlgn="base"/>
            <a:r>
              <a:rPr lang="ko-KR" altLang="en-US" dirty="0"/>
              <a:t>지도 학습은 크게 회귀와 분류로 나눌 수 있다</a:t>
            </a:r>
            <a:r>
              <a:rPr lang="en-US" altLang="ko-KR" dirty="0"/>
              <a:t>. </a:t>
            </a:r>
            <a:r>
              <a:rPr lang="ko-KR" altLang="en-US" dirty="0"/>
              <a:t>회귀</a:t>
            </a:r>
            <a:r>
              <a:rPr lang="en-US" altLang="ko-KR" dirty="0"/>
              <a:t>(regression)</a:t>
            </a:r>
            <a:r>
              <a:rPr lang="ko-KR" altLang="en-US" dirty="0"/>
              <a:t>는 주어진 입력</a:t>
            </a:r>
            <a:r>
              <a:rPr lang="en-US" altLang="ko-KR" dirty="0"/>
              <a:t>-</a:t>
            </a:r>
            <a:r>
              <a:rPr lang="ko-KR" altLang="en-US" dirty="0"/>
              <a:t>출력 쌍을 학습한 후에 새로운 </a:t>
            </a:r>
            <a:r>
              <a:rPr lang="ko-KR" altLang="en-US" dirty="0" err="1"/>
              <a:t>입력값이</a:t>
            </a:r>
            <a:r>
              <a:rPr lang="ko-KR" altLang="en-US" dirty="0"/>
              <a:t> 들어왔을 때</a:t>
            </a:r>
            <a:r>
              <a:rPr lang="en-US" altLang="ko-KR" dirty="0"/>
              <a:t>, </a:t>
            </a:r>
            <a:r>
              <a:rPr lang="ko-KR" altLang="en-US" dirty="0"/>
              <a:t>합리적인 </a:t>
            </a:r>
            <a:r>
              <a:rPr lang="ko-KR" altLang="en-US" dirty="0" err="1"/>
              <a:t>출력값을</a:t>
            </a:r>
            <a:r>
              <a:rPr lang="ko-KR" altLang="en-US" dirty="0"/>
              <a:t> 예측하는 것이다</a:t>
            </a:r>
            <a:r>
              <a:rPr lang="en-US" altLang="ko-KR" dirty="0"/>
              <a:t>. </a:t>
            </a:r>
            <a:r>
              <a:rPr lang="ko-KR" altLang="en-US" dirty="0"/>
              <a:t>분류</a:t>
            </a:r>
            <a:r>
              <a:rPr lang="en-US" altLang="ko-KR" dirty="0"/>
              <a:t>(classification)</a:t>
            </a:r>
            <a:r>
              <a:rPr lang="ko-KR" altLang="en-US" dirty="0"/>
              <a:t>는</a:t>
            </a:r>
            <a:r>
              <a:rPr lang="en-US" altLang="ko-KR" dirty="0"/>
              <a:t> </a:t>
            </a:r>
            <a:r>
              <a:rPr lang="ko-KR" altLang="en-US" dirty="0"/>
              <a:t>입력을 두 개 이상의 유형으로 분할하는 것이다</a:t>
            </a:r>
            <a:r>
              <a:rPr lang="en-US" altLang="ko-KR" dirty="0"/>
              <a:t>. </a:t>
            </a:r>
            <a:endParaRPr lang="ko-KR" altLang="en-US" dirty="0"/>
          </a:p>
          <a:p>
            <a:pPr lvl="0" fontAlgn="base"/>
            <a:r>
              <a:rPr lang="ko-KR" altLang="en-US" dirty="0"/>
              <a:t>비지도 학습은 “교사” 없이 컴퓨터가 스스로 입력들을 분류하는 것을 의미한다</a:t>
            </a:r>
            <a:r>
              <a:rPr lang="en-US" altLang="ko-KR" dirty="0"/>
              <a:t>. </a:t>
            </a:r>
            <a:r>
              <a:rPr lang="ko-KR" altLang="en-US" dirty="0"/>
              <a:t>비지도 학습에서는 데이터들의 상관도를 분석하여 유사한 데이터들을 모으게 된다</a:t>
            </a:r>
            <a:r>
              <a:rPr lang="en-US" altLang="ko-KR" dirty="0"/>
              <a:t>. </a:t>
            </a:r>
            <a:endParaRPr lang="ko-KR" altLang="en-US" dirty="0"/>
          </a:p>
          <a:p>
            <a:pPr lvl="0" fontAlgn="base"/>
            <a:r>
              <a:rPr lang="ko-KR" altLang="en-US" dirty="0"/>
              <a:t>강화 학습에서는 컴퓨터가 어떤 행동을 취할 때마다 외부에서 처벌이나 보상이 주어진다</a:t>
            </a:r>
            <a:r>
              <a:rPr lang="en-US" altLang="ko-KR" dirty="0"/>
              <a:t>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2745963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title"/>
          </p:nvPr>
        </p:nvSpPr>
        <p:spPr>
          <a:xfrm>
            <a:off x="1260475" y="371475"/>
            <a:ext cx="7623175" cy="5715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ko-KR" sz="3600"/>
              <a:t>Q &amp; A</a:t>
            </a:r>
          </a:p>
        </p:txBody>
      </p:sp>
      <p:pic>
        <p:nvPicPr>
          <p:cNvPr id="62467" name="Picture 3" descr="MCj02406990000[1]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4688" y="1978025"/>
            <a:ext cx="2797175" cy="2024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468" name="Picture 4" descr="MCj04165020000[1]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9913" y="2103438"/>
            <a:ext cx="1706562" cy="163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407210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전통적인 프로그래밍과 </a:t>
            </a:r>
            <a:r>
              <a:rPr lang="ko-KR" altLang="en-US" dirty="0" err="1"/>
              <a:t>머신러닝을</a:t>
            </a:r>
            <a:r>
              <a:rPr lang="ko-KR" altLang="en-US" dirty="0"/>
              <a:t> 비교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86F78DC-3271-47D9-9E31-7455A82FB9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648" y="1914058"/>
            <a:ext cx="8099743" cy="2263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6974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인공지능</a:t>
            </a:r>
            <a:r>
              <a:rPr lang="en-US" altLang="ko-KR" dirty="0"/>
              <a:t>, </a:t>
            </a:r>
            <a:r>
              <a:rPr lang="ko-KR" altLang="en-US" dirty="0" err="1"/>
              <a:t>머신러닝</a:t>
            </a:r>
            <a:r>
              <a:rPr lang="en-US" altLang="ko-KR" dirty="0"/>
              <a:t>, </a:t>
            </a:r>
            <a:r>
              <a:rPr lang="ko-KR" altLang="en-US" dirty="0" err="1"/>
              <a:t>딥러닝</a:t>
            </a:r>
            <a:endParaRPr lang="ko-KR" altLang="en-US" dirty="0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B0BE85C4-52B8-4AEE-B55D-90DF1EC1F051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698625" y="2047875"/>
            <a:ext cx="5981700" cy="3600450"/>
          </a:xfrm>
        </p:spPr>
      </p:pic>
    </p:spTree>
    <p:extLst>
      <p:ext uri="{BB962C8B-B14F-4D97-AF65-F5344CB8AC3E}">
        <p14:creationId xmlns:p14="http://schemas.microsoft.com/office/powerpoint/2010/main" val="6672488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머신러닝의</a:t>
            </a:r>
            <a:r>
              <a:rPr lang="ko-KR" altLang="en-US" dirty="0"/>
              <a:t> 역사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IBM</a:t>
            </a:r>
            <a:r>
              <a:rPr lang="ko-KR" altLang="en-US" dirty="0"/>
              <a:t>에서 근무하던 아서 사무엘</a:t>
            </a:r>
            <a:r>
              <a:rPr lang="en-US" altLang="ko-KR" dirty="0"/>
              <a:t>(Arthur Samuel)</a:t>
            </a:r>
            <a:r>
              <a:rPr lang="ko-KR" altLang="en-US" dirty="0"/>
              <a:t>이 컴퓨터 게임과 인공 지능을 연구하면서 </a:t>
            </a:r>
            <a:r>
              <a:rPr lang="en-US" altLang="ko-KR" dirty="0"/>
              <a:t>1959</a:t>
            </a:r>
            <a:r>
              <a:rPr lang="ko-KR" altLang="en-US" dirty="0"/>
              <a:t>년에 </a:t>
            </a:r>
            <a:r>
              <a:rPr lang="en-US" altLang="ko-KR" dirty="0"/>
              <a:t>"</a:t>
            </a:r>
            <a:r>
              <a:rPr lang="ko-KR" altLang="en-US" dirty="0" err="1"/>
              <a:t>머신러닝</a:t>
            </a:r>
            <a:r>
              <a:rPr lang="en-US" altLang="ko-KR" dirty="0"/>
              <a:t>"</a:t>
            </a:r>
            <a:r>
              <a:rPr lang="ko-KR" altLang="en-US" dirty="0"/>
              <a:t>이란 용어를 만들었다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그는 </a:t>
            </a:r>
            <a:r>
              <a:rPr lang="en-US" altLang="ko-KR" dirty="0"/>
              <a:t>IBM </a:t>
            </a:r>
            <a:r>
              <a:rPr lang="ko-KR" altLang="en-US" dirty="0"/>
              <a:t>최초의 상용 컴퓨터인 </a:t>
            </a:r>
            <a:r>
              <a:rPr lang="en-US" altLang="ko-KR" dirty="0"/>
              <a:t>IBM 701</a:t>
            </a:r>
            <a:r>
              <a:rPr lang="ko-KR" altLang="en-US" dirty="0"/>
              <a:t>에서 최초의 </a:t>
            </a:r>
            <a:r>
              <a:rPr lang="ko-KR" altLang="en-US" dirty="0" err="1"/>
              <a:t>체커</a:t>
            </a:r>
            <a:r>
              <a:rPr lang="ko-KR" altLang="en-US" dirty="0"/>
              <a:t> 프로그램을 만들었다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1025" name="_x97451560" descr="EMB00001cd0321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3128167"/>
            <a:ext cx="4104456" cy="3321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126408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가을">
  <a:themeElements>
    <a:clrScheme name="가을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가을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가을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1_Crayons">
  <a:themeElements>
    <a:clrScheme name="1_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1_Crayons">
      <a:majorFont>
        <a:latin typeface="Comic Sans MS"/>
        <a:ea typeface="굴림"/>
        <a:cs typeface=""/>
      </a:majorFont>
      <a:minorFont>
        <a:latin typeface="Trebuchet MS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mic Sans MS" pitchFamily="66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mic Sans MS" pitchFamily="66" charset="0"/>
          </a:defRPr>
        </a:defPPr>
      </a:lstStyle>
    </a:lnDef>
  </a:objectDefaults>
  <a:extraClrSchemeLst>
    <a:extraClrScheme>
      <a:clrScheme name="1_Crayons 1">
        <a:dk1>
          <a:srgbClr val="000000"/>
        </a:dk1>
        <a:lt1>
          <a:srgbClr val="FFFFFF"/>
        </a:lt1>
        <a:dk2>
          <a:srgbClr val="FF0000"/>
        </a:dk2>
        <a:lt2>
          <a:srgbClr val="FFB800"/>
        </a:lt2>
        <a:accent1>
          <a:srgbClr val="FFEF66"/>
        </a:accent1>
        <a:accent2>
          <a:srgbClr val="000000"/>
        </a:accent2>
        <a:accent3>
          <a:srgbClr val="FFFFFF"/>
        </a:accent3>
        <a:accent4>
          <a:srgbClr val="000000"/>
        </a:accent4>
        <a:accent5>
          <a:srgbClr val="FFF6B8"/>
        </a:accent5>
        <a:accent6>
          <a:srgbClr val="000000"/>
        </a:accent6>
        <a:hlink>
          <a:srgbClr val="00B200"/>
        </a:hlink>
        <a:folHlink>
          <a:srgbClr val="703D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rayons 2">
        <a:dk1>
          <a:srgbClr val="000000"/>
        </a:dk1>
        <a:lt1>
          <a:srgbClr val="FFFFFF"/>
        </a:lt1>
        <a:dk2>
          <a:srgbClr val="000000"/>
        </a:dk2>
        <a:lt2>
          <a:srgbClr val="99CCFF"/>
        </a:lt2>
        <a:accent1>
          <a:srgbClr val="CCCCFF"/>
        </a:accent1>
        <a:accent2>
          <a:srgbClr val="000066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00005C"/>
        </a:accent6>
        <a:hlink>
          <a:srgbClr val="00B200"/>
        </a:hlink>
        <a:folHlink>
          <a:srgbClr val="CCFF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rayons 3">
        <a:dk1>
          <a:srgbClr val="000000"/>
        </a:dk1>
        <a:lt1>
          <a:srgbClr val="FFFFFF"/>
        </a:lt1>
        <a:dk2>
          <a:srgbClr val="000000"/>
        </a:dk2>
        <a:lt2>
          <a:srgbClr val="3399FF"/>
        </a:lt2>
        <a:accent1>
          <a:srgbClr val="CCECFF"/>
        </a:accent1>
        <a:accent2>
          <a:srgbClr val="008080"/>
        </a:accent2>
        <a:accent3>
          <a:srgbClr val="FFFFFF"/>
        </a:accent3>
        <a:accent4>
          <a:srgbClr val="000000"/>
        </a:accent4>
        <a:accent5>
          <a:srgbClr val="E2F4FF"/>
        </a:accent5>
        <a:accent6>
          <a:srgbClr val="007373"/>
        </a:accent6>
        <a:hlink>
          <a:srgbClr val="009999"/>
        </a:hlink>
        <a:folHlink>
          <a:srgbClr val="3366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rayons 4">
        <a:dk1>
          <a:srgbClr val="808000"/>
        </a:dk1>
        <a:lt1>
          <a:srgbClr val="FFFFFF"/>
        </a:lt1>
        <a:dk2>
          <a:srgbClr val="336600"/>
        </a:dk2>
        <a:lt2>
          <a:srgbClr val="FFFFFF"/>
        </a:lt2>
        <a:accent1>
          <a:srgbClr val="99CC00"/>
        </a:accent1>
        <a:accent2>
          <a:srgbClr val="003300"/>
        </a:accent2>
        <a:accent3>
          <a:srgbClr val="ADB8AA"/>
        </a:accent3>
        <a:accent4>
          <a:srgbClr val="DADADA"/>
        </a:accent4>
        <a:accent5>
          <a:srgbClr val="CAE2AA"/>
        </a:accent5>
        <a:accent6>
          <a:srgbClr val="002D00"/>
        </a:accent6>
        <a:hlink>
          <a:srgbClr val="CCCC00"/>
        </a:hlink>
        <a:folHlink>
          <a:srgbClr val="CCFF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rayons 5">
        <a:dk1>
          <a:srgbClr val="808080"/>
        </a:dk1>
        <a:lt1>
          <a:srgbClr val="FFFFFF"/>
        </a:lt1>
        <a:dk2>
          <a:srgbClr val="003366"/>
        </a:dk2>
        <a:lt2>
          <a:srgbClr val="CCECFF"/>
        </a:lt2>
        <a:accent1>
          <a:srgbClr val="33CCCC"/>
        </a:accent1>
        <a:accent2>
          <a:srgbClr val="006699"/>
        </a:accent2>
        <a:accent3>
          <a:srgbClr val="AAADB8"/>
        </a:accent3>
        <a:accent4>
          <a:srgbClr val="DADADA"/>
        </a:accent4>
        <a:accent5>
          <a:srgbClr val="ADE2E2"/>
        </a:accent5>
        <a:accent6>
          <a:srgbClr val="005C8A"/>
        </a:accent6>
        <a:hlink>
          <a:srgbClr val="00FFFF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rayons 6">
        <a:dk1>
          <a:srgbClr val="6666FF"/>
        </a:dk1>
        <a:lt1>
          <a:srgbClr val="FFFFFF"/>
        </a:lt1>
        <a:dk2>
          <a:srgbClr val="000066"/>
        </a:dk2>
        <a:lt2>
          <a:srgbClr val="FFFFFF"/>
        </a:lt2>
        <a:accent1>
          <a:srgbClr val="33CCFF"/>
        </a:accent1>
        <a:accent2>
          <a:srgbClr val="0000FF"/>
        </a:accent2>
        <a:accent3>
          <a:srgbClr val="AAAAB8"/>
        </a:accent3>
        <a:accent4>
          <a:srgbClr val="DADADA"/>
        </a:accent4>
        <a:accent5>
          <a:srgbClr val="ADE2FF"/>
        </a:accent5>
        <a:accent6>
          <a:srgbClr val="0000E7"/>
        </a:accent6>
        <a:hlink>
          <a:srgbClr val="FFFF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rayons 7">
        <a:dk1>
          <a:srgbClr val="000000"/>
        </a:dk1>
        <a:lt1>
          <a:srgbClr val="FFFFFF"/>
        </a:lt1>
        <a:dk2>
          <a:srgbClr val="800080"/>
        </a:dk2>
        <a:lt2>
          <a:srgbClr val="FFFFFF"/>
        </a:lt2>
        <a:accent1>
          <a:srgbClr val="CC66FF"/>
        </a:accent1>
        <a:accent2>
          <a:srgbClr val="990099"/>
        </a:accent2>
        <a:accent3>
          <a:srgbClr val="C0AAC0"/>
        </a:accent3>
        <a:accent4>
          <a:srgbClr val="DADADA"/>
        </a:accent4>
        <a:accent5>
          <a:srgbClr val="E2B8FF"/>
        </a:accent5>
        <a:accent6>
          <a:srgbClr val="8A008A"/>
        </a:accent6>
        <a:hlink>
          <a:srgbClr val="FF9900"/>
        </a:hlink>
        <a:folHlink>
          <a:srgbClr val="FF33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rayons 8">
        <a:dk1>
          <a:srgbClr val="FF3300"/>
        </a:dk1>
        <a:lt1>
          <a:srgbClr val="FFFFFF"/>
        </a:lt1>
        <a:dk2>
          <a:srgbClr val="800000"/>
        </a:dk2>
        <a:lt2>
          <a:srgbClr val="FFFFCC"/>
        </a:lt2>
        <a:accent1>
          <a:srgbClr val="FF7C80"/>
        </a:accent1>
        <a:accent2>
          <a:srgbClr val="990000"/>
        </a:accent2>
        <a:accent3>
          <a:srgbClr val="C0AAAA"/>
        </a:accent3>
        <a:accent4>
          <a:srgbClr val="DADADA"/>
        </a:accent4>
        <a:accent5>
          <a:srgbClr val="FFBFC0"/>
        </a:accent5>
        <a:accent6>
          <a:srgbClr val="8A0000"/>
        </a:accent6>
        <a:hlink>
          <a:srgbClr val="FF66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제01장 인공지능소개(강의)</Template>
  <TotalTime>2928</TotalTime>
  <Words>2170</Words>
  <Application>Microsoft Office PowerPoint</Application>
  <PresentationFormat>화면 슬라이드 쇼(4:3)</PresentationFormat>
  <Paragraphs>247</Paragraphs>
  <Slides>64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64</vt:i4>
      </vt:variant>
    </vt:vector>
  </HeadingPairs>
  <TitlesOfParts>
    <vt:vector size="79" baseType="lpstr">
      <vt:lpstr>SandSm</vt:lpstr>
      <vt:lpstr>YDVYGOStd31</vt:lpstr>
      <vt:lpstr>굴림</vt:lpstr>
      <vt:lpstr>맑은 고딕</vt:lpstr>
      <vt:lpstr>Arial</vt:lpstr>
      <vt:lpstr>Cambria Math</vt:lpstr>
      <vt:lpstr>Century Schoolbook</vt:lpstr>
      <vt:lpstr>Comic Sans MS</vt:lpstr>
      <vt:lpstr>Symbol</vt:lpstr>
      <vt:lpstr>Trebuchet MS</vt:lpstr>
      <vt:lpstr>Tw Cen MT</vt:lpstr>
      <vt:lpstr>Wingdings</vt:lpstr>
      <vt:lpstr>Wingdings 2</vt:lpstr>
      <vt:lpstr>가을</vt:lpstr>
      <vt:lpstr>1_Crayons</vt:lpstr>
      <vt:lpstr>머신러닝의 기초</vt:lpstr>
      <vt:lpstr>학습 목표</vt:lpstr>
      <vt:lpstr>머신러닝이란?</vt:lpstr>
      <vt:lpstr>머신러닝과 전통적인 프로그래밍과의 차이점</vt:lpstr>
      <vt:lpstr>예를 들어서 강아지와 고양이를 구별하는 문제를 생각해보자.</vt:lpstr>
      <vt:lpstr>머신러닝 방법</vt:lpstr>
      <vt:lpstr>전통적인 프로그래밍과 머신러닝을 비교</vt:lpstr>
      <vt:lpstr>인공지능, 머신러닝, 딥러닝</vt:lpstr>
      <vt:lpstr>머신러닝의 역사</vt:lpstr>
      <vt:lpstr>머신러닝의 역사</vt:lpstr>
      <vt:lpstr>머신러닝</vt:lpstr>
      <vt:lpstr>머신러닝의 종류</vt:lpstr>
      <vt:lpstr>머신러닝의 종류</vt:lpstr>
      <vt:lpstr>머신러닝의 종류</vt:lpstr>
      <vt:lpstr>지도학습</vt:lpstr>
      <vt:lpstr>지도학습</vt:lpstr>
      <vt:lpstr>회귀</vt:lpstr>
      <vt:lpstr>회귀</vt:lpstr>
      <vt:lpstr>분류 </vt:lpstr>
      <vt:lpstr>분류의 예</vt:lpstr>
      <vt:lpstr>분류</vt:lpstr>
      <vt:lpstr>비지도 학습</vt:lpstr>
      <vt:lpstr>머신 러닝의 과정</vt:lpstr>
      <vt:lpstr>머신러닝의 예</vt:lpstr>
      <vt:lpstr>어떤 특징?</vt:lpstr>
      <vt:lpstr>데이터 수집</vt:lpstr>
      <vt:lpstr>훈련 데이터의 구조</vt:lpstr>
      <vt:lpstr>학습 데이터와 테스트 데이터</vt:lpstr>
      <vt:lpstr>훈련 단계</vt:lpstr>
      <vt:lpstr>테스트 단계</vt:lpstr>
      <vt:lpstr>모델 선택</vt:lpstr>
      <vt:lpstr>선형 모델</vt:lpstr>
      <vt:lpstr>학습</vt:lpstr>
      <vt:lpstr>평가</vt:lpstr>
      <vt:lpstr>예측</vt:lpstr>
      <vt:lpstr>잘 알려진 데이터 세트</vt:lpstr>
      <vt:lpstr>붓꽃 데이터 세트</vt:lpstr>
      <vt:lpstr>붓꽃 데이터 세트</vt:lpstr>
      <vt:lpstr>붓꽃 데이터 세트</vt:lpstr>
      <vt:lpstr>훈련 데이터와 테스트 데이터 분리</vt:lpstr>
      <vt:lpstr>모델 선택</vt:lpstr>
      <vt:lpstr>학습</vt:lpstr>
      <vt:lpstr>평가</vt:lpstr>
      <vt:lpstr>예측</vt:lpstr>
      <vt:lpstr> 필기체 숫자를 분류해보자. </vt:lpstr>
      <vt:lpstr>데이터 세트 읽기</vt:lpstr>
      <vt:lpstr>이미지 평탄화</vt:lpstr>
      <vt:lpstr>훈련 데이터와 테스트 데이터</vt:lpstr>
      <vt:lpstr>모델과 학습</vt:lpstr>
      <vt:lpstr>예측</vt:lpstr>
      <vt:lpstr>예측</vt:lpstr>
      <vt:lpstr>머신러닝 알고리즘의 성능평가</vt:lpstr>
      <vt:lpstr>혼동 행렬</vt:lpstr>
      <vt:lpstr>혼동 행렬 출력</vt:lpstr>
      <vt:lpstr>혼동 행렬 출력</vt:lpstr>
      <vt:lpstr>분류 리포트</vt:lpstr>
      <vt:lpstr>머신러닝은 어디에 이용되는가?</vt:lpstr>
      <vt:lpstr>머신러닝은 어디에 이용되는가?</vt:lpstr>
      <vt:lpstr>프로그래머로서 머신러닝의 실용적인 가치</vt:lpstr>
      <vt:lpstr>프로그래머로서 머신러닝의 실용적인 가치</vt:lpstr>
      <vt:lpstr>프로그래머로서 머신러닝의 실용적인 가치</vt:lpstr>
      <vt:lpstr>데이터 라벨링</vt:lpstr>
      <vt:lpstr>Summary </vt:lpstr>
      <vt:lpstr>Q &amp; 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탐색</dc:title>
  <dc:creator>sec</dc:creator>
  <cp:lastModifiedBy>2747</cp:lastModifiedBy>
  <cp:revision>775</cp:revision>
  <dcterms:created xsi:type="dcterms:W3CDTF">2012-03-12T19:09:15Z</dcterms:created>
  <dcterms:modified xsi:type="dcterms:W3CDTF">2021-07-19T22:59:25Z</dcterms:modified>
</cp:coreProperties>
</file>